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67" r:id="rId4"/>
  </p:sldMasterIdLst>
  <p:notesMasterIdLst>
    <p:notesMasterId r:id="rId26"/>
  </p:notesMasterIdLst>
  <p:handoutMasterIdLst>
    <p:handoutMasterId r:id="rId27"/>
  </p:handoutMasterIdLst>
  <p:sldIdLst>
    <p:sldId id="258" r:id="rId5"/>
    <p:sldId id="293" r:id="rId6"/>
    <p:sldId id="275" r:id="rId7"/>
    <p:sldId id="278" r:id="rId8"/>
    <p:sldId id="276" r:id="rId9"/>
    <p:sldId id="277" r:id="rId10"/>
    <p:sldId id="280" r:id="rId11"/>
    <p:sldId id="281" r:id="rId12"/>
    <p:sldId id="282" r:id="rId13"/>
    <p:sldId id="283" r:id="rId14"/>
    <p:sldId id="284" r:id="rId15"/>
    <p:sldId id="285" r:id="rId16"/>
    <p:sldId id="286" r:id="rId17"/>
    <p:sldId id="294" r:id="rId18"/>
    <p:sldId id="287" r:id="rId19"/>
    <p:sldId id="288" r:id="rId20"/>
    <p:sldId id="289" r:id="rId21"/>
    <p:sldId id="290" r:id="rId22"/>
    <p:sldId id="291" r:id="rId23"/>
    <p:sldId id="292" r:id="rId24"/>
    <p:sldId id="268" r:id="rId25"/>
  </p:sldIdLst>
  <p:sldSz cx="12192000" cy="6858000"/>
  <p:notesSz cx="6858000" cy="9144000"/>
  <p:embeddedFontLst>
    <p:embeddedFont>
      <p:font typeface="Arial Narrow" panose="020B0606020202030204" pitchFamily="34" charset="0"/>
      <p:regular r:id="rId28"/>
      <p:bold r:id="rId29"/>
      <p:italic r:id="rId30"/>
      <p:boldItalic r:id="rId31"/>
    </p:embeddedFont>
    <p:embeddedFont>
      <p:font typeface="Barlow Light" panose="00000400000000000000" pitchFamily="2" charset="0"/>
      <p:regular r:id="rId32"/>
      <p:italic r:id="rId33"/>
    </p:embeddedFont>
    <p:embeddedFont>
      <p:font typeface="Barlow SemiBold" panose="00000700000000000000" pitchFamily="2" charset="0"/>
      <p:regular r:id="rId34"/>
      <p:bold r:id="rId35"/>
      <p:italic r:id="rId36"/>
      <p:boldItalic r:id="rId37"/>
    </p:embeddedFont>
    <p:embeddedFont>
      <p:font typeface="Calibri" panose="020F0502020204030204" pitchFamily="34" charset="0"/>
      <p:regular r:id="rId38"/>
      <p:bold r:id="rId39"/>
      <p:italic r:id="rId40"/>
      <p:boldItalic r:id="rId41"/>
    </p:embeddedFont>
    <p:embeddedFont>
      <p:font typeface="Calibri Light" panose="020F0302020204030204" pitchFamily="34" charset="0"/>
      <p:regular r:id="rId42"/>
      <p:italic r:id="rId43"/>
    </p:embeddedFont>
    <p:embeddedFont>
      <p:font typeface="Corbel Light" panose="020B0303020204020204" pitchFamily="34" charset="0"/>
      <p:regular r:id="rId44"/>
      <p:italic r:id="rId45"/>
    </p:embeddedFont>
    <p:embeddedFont>
      <p:font typeface="Open Sans Light" panose="020B0306030504020204" pitchFamily="34" charset="0"/>
      <p:regular r:id="rId46"/>
      <p:italic r:id="rId47"/>
    </p:embeddedFont>
    <p:embeddedFont>
      <p:font typeface="Open Sans Semibold" panose="020B0706030804020204" pitchFamily="34" charset="0"/>
      <p:regular r:id="rId48"/>
      <p:bold r:id="rId49"/>
      <p:italic r:id="rId50"/>
      <p:boldItalic r:id="rId5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5A5A5"/>
    <a:srgbClr val="3D3A3B"/>
    <a:srgbClr val="E7E7E8"/>
    <a:srgbClr val="00CB00"/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385"/>
    <p:restoredTop sz="96327"/>
  </p:normalViewPr>
  <p:slideViewPr>
    <p:cSldViewPr snapToGrid="0" snapToObjects="1">
      <p:cViewPr varScale="1">
        <p:scale>
          <a:sx n="111" d="100"/>
          <a:sy n="111" d="100"/>
        </p:scale>
        <p:origin x="108" y="3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napToObjects="1">
      <p:cViewPr varScale="1">
        <p:scale>
          <a:sx n="97" d="100"/>
          <a:sy n="97" d="100"/>
        </p:scale>
        <p:origin x="4328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9" Type="http://schemas.openxmlformats.org/officeDocument/2006/relationships/font" Target="fonts/font12.fntdata"/><Relationship Id="rId21" Type="http://schemas.openxmlformats.org/officeDocument/2006/relationships/slide" Target="slides/slide17.xml"/><Relationship Id="rId34" Type="http://schemas.openxmlformats.org/officeDocument/2006/relationships/font" Target="fonts/font7.fntdata"/><Relationship Id="rId42" Type="http://schemas.openxmlformats.org/officeDocument/2006/relationships/font" Target="fonts/font15.fntdata"/><Relationship Id="rId47" Type="http://schemas.openxmlformats.org/officeDocument/2006/relationships/font" Target="fonts/font20.fntdata"/><Relationship Id="rId50" Type="http://schemas.openxmlformats.org/officeDocument/2006/relationships/font" Target="fonts/font23.fntdata"/><Relationship Id="rId55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46" Type="http://schemas.openxmlformats.org/officeDocument/2006/relationships/font" Target="fonts/font19.fntdata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2.fntdata"/><Relationship Id="rId41" Type="http://schemas.openxmlformats.org/officeDocument/2006/relationships/font" Target="fonts/font14.fntdata"/><Relationship Id="rId54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font" Target="fonts/font13.fntdata"/><Relationship Id="rId45" Type="http://schemas.openxmlformats.org/officeDocument/2006/relationships/font" Target="fonts/font18.fntdata"/><Relationship Id="rId53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49" Type="http://schemas.openxmlformats.org/officeDocument/2006/relationships/font" Target="fonts/font22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4.fntdata"/><Relationship Id="rId44" Type="http://schemas.openxmlformats.org/officeDocument/2006/relationships/font" Target="fonts/font17.fntdata"/><Relationship Id="rId52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handoutMaster" Target="handoutMasters/handout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font" Target="fonts/font16.fntdata"/><Relationship Id="rId48" Type="http://schemas.openxmlformats.org/officeDocument/2006/relationships/font" Target="fonts/font21.fntdata"/><Relationship Id="rId8" Type="http://schemas.openxmlformats.org/officeDocument/2006/relationships/slide" Target="slides/slide4.xml"/><Relationship Id="rId51" Type="http://schemas.openxmlformats.org/officeDocument/2006/relationships/font" Target="fonts/font24.fntdata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B7E11E6-8150-AF44-AFE7-DF986568B27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7F99326-1140-9949-874B-CD046F30495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5A953B-9909-7344-830D-F654C8372957}" type="datetimeFigureOut">
              <a:rPr lang="en-US" smtClean="0"/>
              <a:t>7/19/2022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5CB73C-BF19-5C49-9411-5E8924F194A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D62293-26BF-CA45-A807-782718E6AF8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7848B1-B0DD-424F-802B-05423415D1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7535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42CC0F-9473-0047-886D-57B7E191AF4C}" type="datetimeFigureOut">
              <a:rPr lang="en-US" smtClean="0"/>
              <a:t>7/19/2022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BD582C-B91B-2B4F-BB3D-6012B562093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78352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e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jp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jpeg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logo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B89EEF8-F59E-404A-ADC6-4CDB120479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4686" y="422097"/>
            <a:ext cx="1762621" cy="855390"/>
          </a:xfrm>
          <a:prstGeom prst="rect">
            <a:avLst/>
          </a:prstGeom>
          <a:ln w="6350"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AA94B2B-C868-468D-91DC-8F17D0A5F9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84686" y="422097"/>
            <a:ext cx="1762621" cy="855390"/>
          </a:xfrm>
          <a:prstGeom prst="rect">
            <a:avLst/>
          </a:prstGeom>
          <a:ln w="6350">
            <a:noFill/>
          </a:ln>
        </p:spPr>
      </p:pic>
    </p:spTree>
    <p:extLst>
      <p:ext uri="{BB962C8B-B14F-4D97-AF65-F5344CB8AC3E}">
        <p14:creationId xmlns:p14="http://schemas.microsoft.com/office/powerpoint/2010/main" val="1545887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dy slide with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43143AD1-9D72-DE4B-8F1E-2D6B178E53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6515" y="6104792"/>
            <a:ext cx="989746" cy="480318"/>
          </a:xfrm>
          <a:prstGeom prst="rect">
            <a:avLst/>
          </a:prstGeom>
          <a:ln w="6350">
            <a:noFill/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7FA5ACD-3A97-B149-B36C-5AA415250D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79226" t="68124" r="-962" b="10595"/>
          <a:stretch/>
        </p:blipFill>
        <p:spPr>
          <a:xfrm>
            <a:off x="10260622" y="211344"/>
            <a:ext cx="1690585" cy="3300759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1E6306D7-3A2F-F940-9F7B-15EB392CABC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0280" y="449927"/>
            <a:ext cx="9687755" cy="584775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l">
              <a:lnSpc>
                <a:spcPct val="100000"/>
              </a:lnSpc>
              <a:defRPr sz="3200" b="0" i="0" cap="none" baseline="0">
                <a:solidFill>
                  <a:srgbClr val="000000"/>
                </a:solidFill>
                <a:latin typeface="Barlow Light" pitchFamily="2" charset="77"/>
                <a:ea typeface="DIN 2014 Light" panose="020B0404020202020204" pitchFamily="34" charset="77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8DCA242E-7F41-D547-A34B-ECAD02B7408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0280" y="2247150"/>
            <a:ext cx="9687754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 algn="l">
              <a:lnSpc>
                <a:spcPct val="100000"/>
              </a:lnSpc>
              <a:spcAft>
                <a:spcPts val="0"/>
              </a:spcAft>
              <a:buNone/>
              <a:defRPr sz="1200" b="0" i="0" cap="none" baseline="0">
                <a:solidFill>
                  <a:srgbClr val="00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You may add some body text to explain your table.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9E5544B2-7476-044A-821A-71516FF0BD7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0280" y="1508852"/>
            <a:ext cx="9687754" cy="5175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5BA71D75-C832-624C-ADF5-2477EC2446C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0280" y="6335873"/>
            <a:ext cx="5049837" cy="2492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GB" dirty="0"/>
              <a:t>Footnotes can go here</a:t>
            </a:r>
            <a:endParaRPr lang="en-US" dirty="0"/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8E0CB9A1-AA5A-1F45-81B8-6B21FDF845C8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>
          <a:xfrm>
            <a:off x="430281" y="3039762"/>
            <a:ext cx="9687754" cy="2309386"/>
          </a:xfrm>
          <a:prstGeom prst="rect">
            <a:avLst/>
          </a:prstGeom>
          <a:noFill/>
        </p:spPr>
        <p:txBody>
          <a:bodyPr/>
          <a:lstStyle>
            <a:lvl1pPr>
              <a:defRPr sz="1400"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94136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mple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9D9B950-D9DF-7541-A266-CE79D0A98A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720" y="5565272"/>
            <a:ext cx="1814147" cy="880395"/>
          </a:xfrm>
          <a:prstGeom prst="rect">
            <a:avLst/>
          </a:prstGeom>
          <a:ln w="6350">
            <a:noFill/>
          </a:ln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45311258-8550-6F40-BB50-693D1D06791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0280" y="1855804"/>
            <a:ext cx="6089790" cy="923330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l">
              <a:lnSpc>
                <a:spcPct val="100000"/>
              </a:lnSpc>
              <a:defRPr sz="5400" b="0" i="0" cap="none" baseline="0">
                <a:solidFill>
                  <a:srgbClr val="000000"/>
                </a:solidFill>
                <a:latin typeface="Barlow Light" pitchFamily="2" charset="77"/>
                <a:ea typeface="DIN 2014 Light" panose="020B0404020202020204" pitchFamily="34" charset="77"/>
              </a:defRPr>
            </a:lvl1pPr>
          </a:lstStyle>
          <a:p>
            <a:r>
              <a:rPr lang="en-US" dirty="0"/>
              <a:t>Swinburne life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F4A16839-F903-C14A-8C23-60C27B9ADE9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0280" y="2885430"/>
            <a:ext cx="6089790" cy="432811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 algn="l">
              <a:lnSpc>
                <a:spcPts val="2860"/>
              </a:lnSpc>
              <a:spcAft>
                <a:spcPts val="0"/>
              </a:spcAft>
              <a:buNone/>
              <a:defRPr sz="2400" b="0" i="0" cap="none" baseline="0">
                <a:solidFill>
                  <a:srgbClr val="000000"/>
                </a:solidFill>
                <a:latin typeface="Barlow Light" pitchFamily="2" charset="77"/>
                <a:ea typeface="DIN 2014 Light" panose="020B0404020202020204" pitchFamily="34" charset="77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GB" dirty="0"/>
              <a:t>It’s what you make it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BABE5CB6-B6EB-C044-A141-32611B89814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0280" y="3748813"/>
            <a:ext cx="3497815" cy="28457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FontTx/>
              <a:buNone/>
              <a:defRPr sz="1400" b="1" i="0">
                <a:solidFill>
                  <a:srgbClr val="000000"/>
                </a:solidFill>
                <a:latin typeface="Barlow SemiBold" pitchFamily="2" charset="77"/>
                <a:ea typeface="DIN 2014 Demi" panose="020B0504020202020204" pitchFamily="34" charset="77"/>
                <a:cs typeface="Open Sans" panose="020B0606030504020204" pitchFamily="34" charset="0"/>
              </a:defRPr>
            </a:lvl1pPr>
          </a:lstStyle>
          <a:p>
            <a:pPr lvl="0"/>
            <a:r>
              <a:rPr lang="en-GB" dirty="0"/>
              <a:t>Presented by Sam Sample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D34B6657-AB48-D24C-8CD9-DFE2033AD09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0280" y="4076805"/>
            <a:ext cx="3497815" cy="28457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FontTx/>
              <a:buNone/>
              <a:defRPr sz="1400" b="0" i="0">
                <a:solidFill>
                  <a:srgbClr val="000000"/>
                </a:solidFill>
                <a:latin typeface="Barlow Light" pitchFamily="2" charset="77"/>
                <a:ea typeface="DIN 2014 Light" panose="020B0404020202020204" pitchFamily="34" charset="77"/>
                <a:cs typeface="Open Sans" panose="020B0606030504020204" pitchFamily="34" charset="0"/>
              </a:defRPr>
            </a:lvl1pPr>
          </a:lstStyle>
          <a:p>
            <a:pPr lvl="0"/>
            <a:r>
              <a:rPr lang="en-GB" dirty="0"/>
              <a:t>23 April, 2021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320B6F8-8E52-F940-BA78-A0A2B78F1B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480" t="84250" r="-4719" b="9263"/>
          <a:stretch/>
        </p:blipFill>
        <p:spPr>
          <a:xfrm>
            <a:off x="5557919" y="5734878"/>
            <a:ext cx="5618375" cy="10061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BF95770-577E-2F4F-90B8-2401D9014C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4606" t="49360" r="68851" b="45400"/>
          <a:stretch/>
        </p:blipFill>
        <p:spPr>
          <a:xfrm>
            <a:off x="131977" y="323389"/>
            <a:ext cx="2780907" cy="81275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91A2690-5A04-4048-8F01-F3EEC9A22C8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459" t="13219" r="23662" b="-264"/>
          <a:stretch/>
        </p:blipFill>
        <p:spPr>
          <a:xfrm>
            <a:off x="6894485" y="404038"/>
            <a:ext cx="4834735" cy="519899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1A8A8EC-9FB9-444F-A69E-63E5196ED0B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480" t="77968" r="52977" b="15545"/>
          <a:stretch/>
        </p:blipFill>
        <p:spPr>
          <a:xfrm>
            <a:off x="5557920" y="4760536"/>
            <a:ext cx="1131116" cy="1006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3408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on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9D9B950-D9DF-7541-A266-CE79D0A98A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720" y="5565272"/>
            <a:ext cx="1814147" cy="880395"/>
          </a:xfrm>
          <a:prstGeom prst="rect">
            <a:avLst/>
          </a:prstGeom>
          <a:ln w="6350">
            <a:noFill/>
          </a:ln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45311258-8550-6F40-BB50-693D1D06791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0280" y="1869345"/>
            <a:ext cx="5618375" cy="865622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l">
              <a:lnSpc>
                <a:spcPts val="6620"/>
              </a:lnSpc>
              <a:defRPr sz="5400" b="0" i="0" cap="none" baseline="0">
                <a:solidFill>
                  <a:srgbClr val="000000"/>
                </a:solidFill>
                <a:latin typeface="Barlow Light" pitchFamily="2" charset="77"/>
                <a:ea typeface="DIN 2014 Light" panose="020B0404020202020204" pitchFamily="34" charset="77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F4A16839-F903-C14A-8C23-60C27B9ADE9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0280" y="2806063"/>
            <a:ext cx="5618375" cy="432811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 algn="l">
              <a:lnSpc>
                <a:spcPts val="2860"/>
              </a:lnSpc>
              <a:spcAft>
                <a:spcPts val="0"/>
              </a:spcAft>
              <a:buNone/>
              <a:defRPr sz="2400" b="0" i="0" cap="none" baseline="0">
                <a:solidFill>
                  <a:srgbClr val="000000"/>
                </a:solidFill>
                <a:latin typeface="Barlow Light" pitchFamily="2" charset="77"/>
                <a:ea typeface="DIN 2014 Light" panose="020B0404020202020204" pitchFamily="34" charset="77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GB" dirty="0"/>
              <a:t>Click to edit subtitle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BABE5CB6-B6EB-C044-A141-32611B89814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0280" y="3537942"/>
            <a:ext cx="3497815" cy="28457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FontTx/>
              <a:buNone/>
              <a:defRPr sz="1400" b="1" i="0">
                <a:solidFill>
                  <a:srgbClr val="000000"/>
                </a:solidFill>
                <a:latin typeface="Barlow SemiBold" pitchFamily="2" charset="77"/>
                <a:ea typeface="DIN 2014 Demi" panose="020B0504020202020204" pitchFamily="34" charset="77"/>
                <a:cs typeface="Open Sans" panose="020B0606030504020204" pitchFamily="34" charset="0"/>
              </a:defRPr>
            </a:lvl1pPr>
          </a:lstStyle>
          <a:p>
            <a:pPr lvl="0"/>
            <a:r>
              <a:rPr lang="en-GB" dirty="0"/>
              <a:t>Presented by Name </a:t>
            </a:r>
            <a:r>
              <a:rPr lang="en-GB" dirty="0" err="1"/>
              <a:t>Lastname</a:t>
            </a:r>
            <a:endParaRPr lang="en-GB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D34B6657-AB48-D24C-8CD9-DFE2033AD09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0280" y="3865934"/>
            <a:ext cx="3497815" cy="28457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FontTx/>
              <a:buNone/>
              <a:defRPr sz="1400" b="0" i="0">
                <a:solidFill>
                  <a:srgbClr val="000000"/>
                </a:solidFill>
                <a:latin typeface="Barlow Light" pitchFamily="2" charset="77"/>
                <a:ea typeface="DIN 2014 Light" panose="020B0404020202020204" pitchFamily="34" charset="77"/>
                <a:cs typeface="Open Sans" panose="020B0606030504020204" pitchFamily="34" charset="0"/>
              </a:defRPr>
            </a:lvl1pPr>
          </a:lstStyle>
          <a:p>
            <a:pPr lvl="0"/>
            <a:r>
              <a:rPr lang="en-GB" dirty="0"/>
              <a:t>Day 00 Month, 2021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320B6F8-8E52-F940-BA78-A0A2B78F1B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480" t="77968" r="-4719" b="9263"/>
          <a:stretch/>
        </p:blipFill>
        <p:spPr>
          <a:xfrm>
            <a:off x="5557919" y="4760536"/>
            <a:ext cx="5618375" cy="19805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BF95770-577E-2F4F-90B8-2401D9014C3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-4606" t="49360" r="68851" b="45400"/>
          <a:stretch/>
        </p:blipFill>
        <p:spPr>
          <a:xfrm>
            <a:off x="131977" y="323389"/>
            <a:ext cx="2780907" cy="81275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91A2690-5A04-4048-8F01-F3EEC9A22C8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26846" t="13787" r="21181" b="2382"/>
          <a:stretch/>
        </p:blipFill>
        <p:spPr>
          <a:xfrm>
            <a:off x="6894485" y="404038"/>
            <a:ext cx="4834735" cy="5198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9408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tw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9D9B950-D9DF-7541-A266-CE79D0A98A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720" y="5565272"/>
            <a:ext cx="1814147" cy="880395"/>
          </a:xfrm>
          <a:prstGeom prst="rect">
            <a:avLst/>
          </a:prstGeom>
          <a:ln w="6350">
            <a:noFill/>
          </a:ln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45311258-8550-6F40-BB50-693D1D06791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0280" y="1869345"/>
            <a:ext cx="6506097" cy="865622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l">
              <a:lnSpc>
                <a:spcPts val="6620"/>
              </a:lnSpc>
              <a:defRPr sz="5400" b="0" i="0" cap="none" baseline="0">
                <a:solidFill>
                  <a:srgbClr val="000000"/>
                </a:solidFill>
                <a:latin typeface="Barlow Light" pitchFamily="2" charset="77"/>
                <a:ea typeface="DIN 2014 Light" panose="020B0404020202020204" pitchFamily="34" charset="77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F4A16839-F903-C14A-8C23-60C27B9ADE9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0280" y="2806063"/>
            <a:ext cx="6506097" cy="432811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 algn="l">
              <a:lnSpc>
                <a:spcPts val="2860"/>
              </a:lnSpc>
              <a:spcAft>
                <a:spcPts val="0"/>
              </a:spcAft>
              <a:buNone/>
              <a:defRPr sz="2400" b="0" i="0" cap="none" baseline="0">
                <a:solidFill>
                  <a:srgbClr val="000000"/>
                </a:solidFill>
                <a:latin typeface="Barlow Light" pitchFamily="2" charset="77"/>
                <a:ea typeface="DIN 2014 Light" panose="020B0404020202020204" pitchFamily="34" charset="77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GB" dirty="0"/>
              <a:t>Click to edit subtitle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BABE5CB6-B6EB-C044-A141-32611B89814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0280" y="3537942"/>
            <a:ext cx="3497815" cy="28457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FontTx/>
              <a:buNone/>
              <a:defRPr sz="1400" b="1" i="0">
                <a:solidFill>
                  <a:srgbClr val="000000"/>
                </a:solidFill>
                <a:latin typeface="Barlow SemiBold" pitchFamily="2" charset="77"/>
                <a:ea typeface="DIN 2014 Demi" panose="020B0504020202020204" pitchFamily="34" charset="77"/>
                <a:cs typeface="Open Sans" panose="020B0606030504020204" pitchFamily="34" charset="0"/>
              </a:defRPr>
            </a:lvl1pPr>
          </a:lstStyle>
          <a:p>
            <a:pPr lvl="0"/>
            <a:r>
              <a:rPr lang="en-GB" dirty="0"/>
              <a:t>Presented by Name </a:t>
            </a:r>
            <a:r>
              <a:rPr lang="en-GB" dirty="0" err="1"/>
              <a:t>Lastname</a:t>
            </a:r>
            <a:endParaRPr lang="en-GB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D34B6657-AB48-D24C-8CD9-DFE2033AD09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0280" y="3865934"/>
            <a:ext cx="3497815" cy="28457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FontTx/>
              <a:buNone/>
              <a:defRPr sz="1400" b="0" i="0">
                <a:solidFill>
                  <a:srgbClr val="000000"/>
                </a:solidFill>
                <a:latin typeface="Barlow Light" pitchFamily="2" charset="77"/>
                <a:ea typeface="DIN 2014 Light" panose="020B0404020202020204" pitchFamily="34" charset="77"/>
                <a:cs typeface="Open Sans" panose="020B0606030504020204" pitchFamily="34" charset="0"/>
              </a:defRPr>
            </a:lvl1pPr>
          </a:lstStyle>
          <a:p>
            <a:pPr lvl="0"/>
            <a:r>
              <a:rPr lang="en-GB" dirty="0"/>
              <a:t>Day 00 Month, 2021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BF95770-577E-2F4F-90B8-2401D9014C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4606" t="49360" r="68851" b="45400"/>
          <a:stretch/>
        </p:blipFill>
        <p:spPr>
          <a:xfrm>
            <a:off x="131977" y="323389"/>
            <a:ext cx="2780907" cy="81275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1B7D4E7-3C73-7A4A-946D-63804544EC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634" t="78297" r="1" b="10595"/>
          <a:stretch/>
        </p:blipFill>
        <p:spPr>
          <a:xfrm>
            <a:off x="8080513" y="4811775"/>
            <a:ext cx="3683888" cy="172283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E56A9A7-BA5D-8F4F-87A5-52E81EF79B6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971" t="4838" r="27910"/>
          <a:stretch/>
        </p:blipFill>
        <p:spPr>
          <a:xfrm>
            <a:off x="7876014" y="452487"/>
            <a:ext cx="4315985" cy="427034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6A55381-D824-1843-9E81-B6C7DD27610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5833" r="5833"/>
          <a:stretch/>
        </p:blipFill>
        <p:spPr>
          <a:xfrm>
            <a:off x="5722463" y="4722829"/>
            <a:ext cx="2153551" cy="17228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E0CDDDD-6F87-BF44-8B03-FC4E347C60A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923" t="71919" r="51711" b="23057"/>
          <a:stretch/>
        </p:blipFill>
        <p:spPr>
          <a:xfrm>
            <a:off x="6936377" y="3822520"/>
            <a:ext cx="806206" cy="779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8200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mple_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4A883F-D7EF-994A-8C0A-250C680E9D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720" y="5565272"/>
            <a:ext cx="1814147" cy="880395"/>
          </a:xfrm>
          <a:prstGeom prst="rect">
            <a:avLst/>
          </a:prstGeom>
          <a:ln w="6350">
            <a:noFill/>
          </a:ln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7C9E8C4A-1C6F-0847-BF94-B8F6F086A0C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0280" y="1869345"/>
            <a:ext cx="7671729" cy="178125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l">
              <a:lnSpc>
                <a:spcPct val="100000"/>
              </a:lnSpc>
              <a:defRPr sz="5400" b="0" i="0" cap="none" baseline="0">
                <a:solidFill>
                  <a:srgbClr val="000000"/>
                </a:solidFill>
                <a:latin typeface="Barlow Light" pitchFamily="2" charset="77"/>
                <a:ea typeface="DIN 2014 Light" panose="020B0404020202020204" pitchFamily="34" charset="77"/>
              </a:defRPr>
            </a:lvl1pPr>
          </a:lstStyle>
          <a:p>
            <a:r>
              <a:rPr lang="en-US" dirty="0"/>
              <a:t>Facilities </a:t>
            </a:r>
            <a:br>
              <a:rPr lang="en-US" dirty="0"/>
            </a:br>
            <a:r>
              <a:rPr lang="en-US" dirty="0"/>
              <a:t>and services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6CB0E58-519D-1C4A-9758-18D74E94D9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909" t="68124" r="2" b="12204"/>
          <a:stretch/>
        </p:blipFill>
        <p:spPr>
          <a:xfrm>
            <a:off x="8102009" y="3233854"/>
            <a:ext cx="3662391" cy="305119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25B9D3D-C254-FE4D-B97F-D0D03F4FA9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74" t="49360" r="52758" b="42026"/>
          <a:stretch/>
        </p:blipFill>
        <p:spPr>
          <a:xfrm>
            <a:off x="271667" y="323388"/>
            <a:ext cx="3372988" cy="1336079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53D571E-6C6A-4798-9A60-604AE949FEB4}"/>
              </a:ext>
            </a:extLst>
          </p:cNvPr>
          <p:cNvSpPr/>
          <p:nvPr userDrawn="1"/>
        </p:nvSpPr>
        <p:spPr>
          <a:xfrm>
            <a:off x="8287473" y="6445667"/>
            <a:ext cx="3476927" cy="412333"/>
          </a:xfrm>
          <a:prstGeom prst="rect">
            <a:avLst/>
          </a:prstGeom>
          <a:solidFill>
            <a:srgbClr val="E7E7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0960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mple_Body slide no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3093C11-A994-E549-B042-382B0898662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0280" y="449927"/>
            <a:ext cx="9687754" cy="1077218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l">
              <a:lnSpc>
                <a:spcPct val="100000"/>
              </a:lnSpc>
              <a:defRPr sz="3200" b="0" i="0" cap="none" baseline="0">
                <a:solidFill>
                  <a:srgbClr val="000000"/>
                </a:solidFill>
                <a:latin typeface="Barlow Light" pitchFamily="2" charset="77"/>
                <a:ea typeface="DIN 2014 Light" panose="020B0404020202020204" pitchFamily="34" charset="77"/>
              </a:defRPr>
            </a:lvl1pPr>
          </a:lstStyle>
          <a:p>
            <a:r>
              <a:rPr lang="en-US" dirty="0"/>
              <a:t>Swinburne empowers you to </a:t>
            </a:r>
            <a:br>
              <a:rPr lang="en-US" dirty="0"/>
            </a:br>
            <a:r>
              <a:rPr lang="en-US" dirty="0"/>
              <a:t>make the most of your experience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7293312-AFF4-D84D-99E7-98D4D7B28F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9226" t="68124" r="1" b="10595"/>
          <a:stretch/>
        </p:blipFill>
        <p:spPr>
          <a:xfrm>
            <a:off x="10260623" y="211344"/>
            <a:ext cx="1615638" cy="330075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4273B4-A5A6-EE41-BD37-13F7331B8F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6515" y="6104792"/>
            <a:ext cx="989746" cy="480318"/>
          </a:xfrm>
          <a:prstGeom prst="rect">
            <a:avLst/>
          </a:prstGeom>
          <a:ln w="6350">
            <a:noFill/>
          </a:ln>
        </p:spPr>
      </p:pic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611E3A5E-99C3-A248-9BD6-51A7C5B9296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0280" y="1832144"/>
            <a:ext cx="9687754" cy="5175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pPr lvl="0"/>
            <a:r>
              <a:rPr lang="en-US" dirty="0"/>
              <a:t>Swinburne has a wide range of facilities and support services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8BF6AA28-ECBB-4880-813D-2B3B6BEC86C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0280" y="6335873"/>
            <a:ext cx="5049837" cy="2492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GB" dirty="0"/>
              <a:t>Footnotes can go here</a:t>
            </a:r>
            <a:endParaRPr lang="en-US" dirty="0"/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8FCFC9AE-857A-4CF3-B511-2C7E86276E2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0280" y="2416969"/>
            <a:ext cx="6904798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 algn="l">
              <a:lnSpc>
                <a:spcPct val="100000"/>
              </a:lnSpc>
              <a:spcAft>
                <a:spcPts val="0"/>
              </a:spcAft>
              <a:buNone/>
              <a:defRPr sz="1200" b="0" i="0" cap="none" baseline="0">
                <a:solidFill>
                  <a:srgbClr val="00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GB" dirty="0"/>
              <a:t>Click to edit body copy</a:t>
            </a:r>
          </a:p>
        </p:txBody>
      </p:sp>
    </p:spTree>
    <p:extLst>
      <p:ext uri="{BB962C8B-B14F-4D97-AF65-F5344CB8AC3E}">
        <p14:creationId xmlns:p14="http://schemas.microsoft.com/office/powerpoint/2010/main" val="181590365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mple_Body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3093C11-A994-E549-B042-382B0898662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0280" y="449927"/>
            <a:ext cx="7152861" cy="584775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l">
              <a:lnSpc>
                <a:spcPct val="100000"/>
              </a:lnSpc>
              <a:defRPr sz="3200" b="0" i="0" cap="none" baseline="0">
                <a:solidFill>
                  <a:srgbClr val="000000"/>
                </a:solidFill>
                <a:latin typeface="Barlow Light" pitchFamily="2" charset="77"/>
                <a:ea typeface="DIN 2014 Light" panose="020B0404020202020204" pitchFamily="34" charset="77"/>
              </a:defRPr>
            </a:lvl1pPr>
          </a:lstStyle>
          <a:p>
            <a:r>
              <a:rPr lang="en-US" dirty="0"/>
              <a:t>Safety on campus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94273B4-A5A6-EE41-BD37-13F7331B8F5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86515" y="6104792"/>
            <a:ext cx="989746" cy="480318"/>
          </a:xfrm>
          <a:prstGeom prst="rect">
            <a:avLst/>
          </a:prstGeom>
          <a:ln w="6350"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896A50B-0CED-5E4D-BA45-B1ED01FB78F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47527" t="78866" r="2" b="14827"/>
          <a:stretch/>
        </p:blipFill>
        <p:spPr>
          <a:xfrm>
            <a:off x="7683335" y="4899991"/>
            <a:ext cx="4081066" cy="978296"/>
          </a:xfrm>
          <a:prstGeom prst="rect">
            <a:avLst/>
          </a:prstGeom>
        </p:spPr>
      </p:pic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7A92E0E6-1027-8048-A325-503E10C0E9A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0280" y="1508852"/>
            <a:ext cx="7152861" cy="5175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pPr lvl="0"/>
            <a:r>
              <a:rPr lang="en-US" dirty="0"/>
              <a:t>Swinburne takes safety and security very seriously.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529465B6-EAD9-4F8E-A664-BA0A0BD52FD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0280" y="6335873"/>
            <a:ext cx="5049837" cy="2492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GB" dirty="0"/>
              <a:t>Footnotes can go here</a:t>
            </a:r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2D844A4-A477-478A-B06A-5DDB45441E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9966" t="12338" r="26401" b="3540"/>
          <a:stretch/>
        </p:blipFill>
        <p:spPr>
          <a:xfrm>
            <a:off x="7876015" y="449927"/>
            <a:ext cx="4315985" cy="4270342"/>
          </a:xfrm>
          <a:prstGeom prst="rect">
            <a:avLst/>
          </a:prstGeom>
        </p:spPr>
      </p:pic>
      <p:sp>
        <p:nvSpPr>
          <p:cNvPr id="20" name="Subtitle 2">
            <a:extLst>
              <a:ext uri="{FF2B5EF4-FFF2-40B4-BE49-F238E27FC236}">
                <a16:creationId xmlns:a16="http://schemas.microsoft.com/office/drawing/2014/main" id="{E117F348-3FC8-42E6-B117-DD3752D1493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0280" y="2247150"/>
            <a:ext cx="6904798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 algn="l">
              <a:lnSpc>
                <a:spcPct val="100000"/>
              </a:lnSpc>
              <a:spcAft>
                <a:spcPts val="0"/>
              </a:spcAft>
              <a:buNone/>
              <a:defRPr sz="1200" b="0" i="0" cap="none" baseline="0">
                <a:solidFill>
                  <a:srgbClr val="00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GB" dirty="0"/>
              <a:t>Click to edit body copy</a:t>
            </a:r>
          </a:p>
        </p:txBody>
      </p:sp>
    </p:spTree>
    <p:extLst>
      <p:ext uri="{BB962C8B-B14F-4D97-AF65-F5344CB8AC3E}">
        <p14:creationId xmlns:p14="http://schemas.microsoft.com/office/powerpoint/2010/main" val="37944828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ample_Body slide with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3093C11-A994-E549-B042-382B0898662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0280" y="449927"/>
            <a:ext cx="10681668" cy="584775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l">
              <a:lnSpc>
                <a:spcPct val="100000"/>
              </a:lnSpc>
              <a:defRPr sz="3200" b="0" i="0" cap="none" baseline="0">
                <a:solidFill>
                  <a:srgbClr val="000000"/>
                </a:solidFill>
                <a:latin typeface="Barlow Light" pitchFamily="2" charset="77"/>
                <a:ea typeface="DIN 2014 Light" panose="020B0404020202020204" pitchFamily="34" charset="77"/>
              </a:defRPr>
            </a:lvl1pPr>
          </a:lstStyle>
          <a:p>
            <a:r>
              <a:rPr lang="en-US" dirty="0"/>
              <a:t>How a table slide can appear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94273B4-A5A6-EE41-BD37-13F7331B8F5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86515" y="6104792"/>
            <a:ext cx="989746" cy="480318"/>
          </a:xfrm>
          <a:prstGeom prst="rect">
            <a:avLst/>
          </a:prstGeom>
          <a:ln w="6350">
            <a:noFill/>
          </a:ln>
        </p:spPr>
      </p:pic>
      <p:sp>
        <p:nvSpPr>
          <p:cNvPr id="12" name="Subtitle 2">
            <a:extLst>
              <a:ext uri="{FF2B5EF4-FFF2-40B4-BE49-F238E27FC236}">
                <a16:creationId xmlns:a16="http://schemas.microsoft.com/office/drawing/2014/main" id="{4611B57F-60E4-BF40-AC95-C9DB86A26E2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0279" y="2247150"/>
            <a:ext cx="10681667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 cap="none" baseline="0">
                <a:solidFill>
                  <a:srgbClr val="00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You may add some body text to explain your table.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D10E51DE-39B6-CC4B-BA98-3ABC1461CED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0280" y="1508852"/>
            <a:ext cx="10681668" cy="5175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pPr lvl="0"/>
            <a:r>
              <a:rPr lang="en-US" dirty="0"/>
              <a:t>These can be useful for displaying statistics and timelines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C963C177-FD25-4F8F-B236-438FB531654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0280" y="6335873"/>
            <a:ext cx="5049837" cy="2492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GB" dirty="0"/>
              <a:t>Footnotes can go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136810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3093C11-A994-E549-B042-382B0898662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8929" y="2445781"/>
            <a:ext cx="7152861" cy="865622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l">
              <a:lnSpc>
                <a:spcPts val="6620"/>
              </a:lnSpc>
              <a:defRPr sz="5400" b="0" i="0" cap="none" baseline="0">
                <a:solidFill>
                  <a:srgbClr val="000000"/>
                </a:solidFill>
                <a:latin typeface="Barlow Light" pitchFamily="2" charset="77"/>
                <a:ea typeface="DIN 2014 Light" panose="020B0404020202020204" pitchFamily="34" charset="77"/>
              </a:defRPr>
            </a:lvl1pPr>
          </a:lstStyle>
          <a:p>
            <a:r>
              <a:rPr lang="en-US" dirty="0"/>
              <a:t>Thank you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B35A7696-ECE8-C940-A4FE-4B77CA605C4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8929" y="4114378"/>
            <a:ext cx="3497815" cy="28457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400" b="1" i="0">
                <a:solidFill>
                  <a:srgbClr val="000000"/>
                </a:solidFill>
                <a:latin typeface="Barlow SemiBold" pitchFamily="2" charset="77"/>
                <a:ea typeface="DIN 2014 Demi" panose="020B0504020202020204" pitchFamily="34" charset="77"/>
                <a:cs typeface="Open Sans" panose="020B0606030504020204" pitchFamily="34" charset="0"/>
              </a:defRPr>
            </a:lvl1pPr>
          </a:lstStyle>
          <a:p>
            <a:pPr lvl="0"/>
            <a:r>
              <a:rPr lang="en-GB" dirty="0"/>
              <a:t>Presented by Name </a:t>
            </a:r>
            <a:r>
              <a:rPr lang="en-GB" dirty="0" err="1"/>
              <a:t>Lastname</a:t>
            </a:r>
            <a:endParaRPr lang="en-GB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CDC6E18F-FA4E-DF49-843E-38F72D48BA9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8929" y="4442370"/>
            <a:ext cx="3497815" cy="28457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400" b="0" i="0">
                <a:solidFill>
                  <a:srgbClr val="000000"/>
                </a:solidFill>
                <a:latin typeface="Barlow Light" pitchFamily="2" charset="77"/>
                <a:ea typeface="DIN 2014 Light" panose="020B0404020202020204" pitchFamily="34" charset="77"/>
                <a:cs typeface="Open Sans" panose="020B0606030504020204" pitchFamily="34" charset="0"/>
              </a:defRPr>
            </a:lvl1pPr>
          </a:lstStyle>
          <a:p>
            <a:pPr lvl="0"/>
            <a:r>
              <a:rPr lang="en-GB" dirty="0"/>
              <a:t>Day 00 Month, 2021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7293312-AFF4-D84D-99E7-98D4D7B28FB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52909" t="68124" r="2" b="10595"/>
          <a:stretch/>
        </p:blipFill>
        <p:spPr>
          <a:xfrm>
            <a:off x="8102009" y="3233854"/>
            <a:ext cx="3662391" cy="330075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A92F9E7-BC4A-CD44-9374-3963AC3F1A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4686" y="422097"/>
            <a:ext cx="1762621" cy="855390"/>
          </a:xfrm>
          <a:prstGeom prst="rect">
            <a:avLst/>
          </a:prstGeom>
          <a:ln w="6350"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427B3FD-0E2F-1A45-9E15-2CEF5BB47D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74" t="49360" r="52758" b="42026"/>
          <a:stretch/>
        </p:blipFill>
        <p:spPr>
          <a:xfrm>
            <a:off x="271667" y="323388"/>
            <a:ext cx="3372988" cy="1336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63081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480798" y="158094"/>
            <a:ext cx="11230405" cy="6093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786E2D-EA94-4742-92A7-ECDB986D8AAE}" type="datetime1">
              <a:rPr lang="en-US" smtClean="0"/>
              <a:t>7/19/2022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9216347" y="6310472"/>
            <a:ext cx="2804160" cy="410369"/>
          </a:xfrm>
        </p:spPr>
        <p:txBody>
          <a:bodyPr lIns="0" tIns="0" rIns="0" bIns="0"/>
          <a:lstStyle>
            <a:lvl1pPr algn="r">
              <a:defRPr sz="2667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MY" smtClean="0"/>
              <a:pPr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42323417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ll logo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99D304B-F131-D04E-9BB2-C234FACCF3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6515" y="6104792"/>
            <a:ext cx="989746" cy="480318"/>
          </a:xfrm>
          <a:prstGeom prst="rect">
            <a:avLst/>
          </a:prstGeom>
          <a:ln w="6350"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7CE54F5-4EC8-495D-B871-5FDD7F4764F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86515" y="6104792"/>
            <a:ext cx="989746" cy="480318"/>
          </a:xfrm>
          <a:prstGeom prst="rect">
            <a:avLst/>
          </a:prstGeom>
          <a:ln w="6350">
            <a:noFill/>
          </a:ln>
        </p:spPr>
      </p:pic>
    </p:spTree>
    <p:extLst>
      <p:ext uri="{BB962C8B-B14F-4D97-AF65-F5344CB8AC3E}">
        <p14:creationId xmlns:p14="http://schemas.microsoft.com/office/powerpoint/2010/main" val="17719137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no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3093C11-A994-E549-B042-382B0898662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8929" y="2445781"/>
            <a:ext cx="7152861" cy="865622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l">
              <a:lnSpc>
                <a:spcPts val="6620"/>
              </a:lnSpc>
              <a:defRPr sz="5400" b="0" i="0" cap="none" baseline="0">
                <a:solidFill>
                  <a:srgbClr val="000000"/>
                </a:solidFill>
                <a:latin typeface="Barlow Light" pitchFamily="2" charset="77"/>
                <a:ea typeface="DIN 2014 Light" panose="020B0404020202020204" pitchFamily="34" charset="77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19EECD76-5546-394C-A08F-DB8E115F008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18929" y="3382499"/>
            <a:ext cx="7152861" cy="432811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 algn="l">
              <a:lnSpc>
                <a:spcPts val="2860"/>
              </a:lnSpc>
              <a:spcAft>
                <a:spcPts val="0"/>
              </a:spcAft>
              <a:buNone/>
              <a:defRPr sz="2400" b="0" i="0" cap="none" baseline="0">
                <a:solidFill>
                  <a:srgbClr val="000000"/>
                </a:solidFill>
                <a:latin typeface="Barlow Light" pitchFamily="2" charset="77"/>
                <a:ea typeface="DIN 2014 Light" panose="020B0404020202020204" pitchFamily="34" charset="77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GB" dirty="0"/>
              <a:t>Click to edit subtitle</a:t>
            </a:r>
            <a:endParaRPr lang="en-US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B35A7696-ECE8-C940-A4FE-4B77CA605C4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8929" y="4114378"/>
            <a:ext cx="3497815" cy="28457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FontTx/>
              <a:buNone/>
              <a:defRPr sz="1400" b="1" i="0">
                <a:solidFill>
                  <a:srgbClr val="000000"/>
                </a:solidFill>
                <a:latin typeface="Barlow SemiBold" pitchFamily="2" charset="77"/>
                <a:ea typeface="DIN 2014 Demi" panose="020B0504020202020204" pitchFamily="34" charset="77"/>
                <a:cs typeface="Open Sans" panose="020B0606030504020204" pitchFamily="34" charset="0"/>
              </a:defRPr>
            </a:lvl1pPr>
          </a:lstStyle>
          <a:p>
            <a:pPr lvl="0"/>
            <a:r>
              <a:rPr lang="en-GB" dirty="0"/>
              <a:t>Presented by Name </a:t>
            </a:r>
            <a:r>
              <a:rPr lang="en-GB" dirty="0" err="1"/>
              <a:t>Lastname</a:t>
            </a:r>
            <a:endParaRPr lang="en-GB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CDC6E18F-FA4E-DF49-843E-38F72D48BA9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8929" y="4442370"/>
            <a:ext cx="3497815" cy="28457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FontTx/>
              <a:buNone/>
              <a:defRPr sz="1400" b="0" i="0">
                <a:solidFill>
                  <a:srgbClr val="000000"/>
                </a:solidFill>
                <a:latin typeface="Barlow Light" pitchFamily="2" charset="77"/>
                <a:ea typeface="DIN 2014 Light" panose="020B0404020202020204" pitchFamily="34" charset="77"/>
                <a:cs typeface="Open Sans" panose="020B0606030504020204" pitchFamily="34" charset="0"/>
              </a:defRPr>
            </a:lvl1pPr>
          </a:lstStyle>
          <a:p>
            <a:pPr lvl="0"/>
            <a:r>
              <a:rPr lang="en-GB" dirty="0"/>
              <a:t>Day 00 Month, 2021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7293312-AFF4-D84D-99E7-98D4D7B28F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909" t="68124" r="2" b="10595"/>
          <a:stretch/>
        </p:blipFill>
        <p:spPr>
          <a:xfrm>
            <a:off x="8102009" y="3233854"/>
            <a:ext cx="3662391" cy="330075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A92F9E7-BC4A-CD44-9374-3963AC3F1A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4686" y="422097"/>
            <a:ext cx="1762621" cy="855390"/>
          </a:xfrm>
          <a:prstGeom prst="rect">
            <a:avLst/>
          </a:prstGeom>
          <a:ln w="6350"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427B3FD-0E2F-1A45-9E15-2CEF5BB47D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74" t="49360" r="52758" b="42026"/>
          <a:stretch/>
        </p:blipFill>
        <p:spPr>
          <a:xfrm>
            <a:off x="271667" y="323388"/>
            <a:ext cx="3372988" cy="1336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3251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with on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9D9B950-D9DF-7541-A266-CE79D0A98A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720" y="5565272"/>
            <a:ext cx="1814147" cy="880395"/>
          </a:xfrm>
          <a:prstGeom prst="rect">
            <a:avLst/>
          </a:prstGeom>
          <a:ln w="6350">
            <a:noFill/>
          </a:ln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45311258-8550-6F40-BB50-693D1D06791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0280" y="1869345"/>
            <a:ext cx="5618375" cy="865622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l">
              <a:lnSpc>
                <a:spcPts val="6620"/>
              </a:lnSpc>
              <a:defRPr sz="5400" b="0" i="0" cap="none" baseline="0">
                <a:solidFill>
                  <a:srgbClr val="000000"/>
                </a:solidFill>
                <a:latin typeface="Barlow Light" pitchFamily="2" charset="77"/>
                <a:ea typeface="DIN 2014 Light" panose="020B0404020202020204" pitchFamily="34" charset="77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F4A16839-F903-C14A-8C23-60C27B9ADE9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0280" y="2806063"/>
            <a:ext cx="5618375" cy="432811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 algn="l">
              <a:lnSpc>
                <a:spcPts val="2860"/>
              </a:lnSpc>
              <a:spcAft>
                <a:spcPts val="0"/>
              </a:spcAft>
              <a:buNone/>
              <a:defRPr sz="2400" b="0" i="0" cap="none" baseline="0">
                <a:solidFill>
                  <a:srgbClr val="000000"/>
                </a:solidFill>
                <a:latin typeface="Barlow Light" pitchFamily="2" charset="77"/>
                <a:ea typeface="DIN 2014 Light" panose="020B0404020202020204" pitchFamily="34" charset="77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GB" dirty="0"/>
              <a:t>Click to edit subtitle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BABE5CB6-B6EB-C044-A141-32611B89814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0280" y="3537942"/>
            <a:ext cx="3497815" cy="28457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FontTx/>
              <a:buNone/>
              <a:defRPr sz="1400" b="1" i="0">
                <a:solidFill>
                  <a:srgbClr val="000000"/>
                </a:solidFill>
                <a:latin typeface="Barlow SemiBold" pitchFamily="2" charset="77"/>
                <a:ea typeface="DIN 2014 Demi" panose="020B0504020202020204" pitchFamily="34" charset="77"/>
                <a:cs typeface="Open Sans" panose="020B0606030504020204" pitchFamily="34" charset="0"/>
              </a:defRPr>
            </a:lvl1pPr>
          </a:lstStyle>
          <a:p>
            <a:pPr lvl="0"/>
            <a:r>
              <a:rPr lang="en-GB" dirty="0"/>
              <a:t>Presented by Name </a:t>
            </a:r>
            <a:r>
              <a:rPr lang="en-GB" dirty="0" err="1"/>
              <a:t>Lastname</a:t>
            </a:r>
            <a:endParaRPr lang="en-GB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D34B6657-AB48-D24C-8CD9-DFE2033AD09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0280" y="3865934"/>
            <a:ext cx="3497815" cy="28457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FontTx/>
              <a:buNone/>
              <a:defRPr sz="1400" b="0" i="0">
                <a:solidFill>
                  <a:srgbClr val="000000"/>
                </a:solidFill>
                <a:latin typeface="Barlow Light" pitchFamily="2" charset="77"/>
                <a:ea typeface="DIN 2014 Light" panose="020B0404020202020204" pitchFamily="34" charset="77"/>
                <a:cs typeface="Open Sans" panose="020B0606030504020204" pitchFamily="34" charset="0"/>
              </a:defRPr>
            </a:lvl1pPr>
          </a:lstStyle>
          <a:p>
            <a:pPr lvl="0"/>
            <a:r>
              <a:rPr lang="en-GB" dirty="0"/>
              <a:t>Day 00 Month, 2021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BF95770-577E-2F4F-90B8-2401D9014C3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-4606" t="49360" r="68851" b="45400"/>
          <a:stretch/>
        </p:blipFill>
        <p:spPr>
          <a:xfrm>
            <a:off x="131977" y="323389"/>
            <a:ext cx="2780907" cy="812754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A83BEE6D-49FB-440F-98D5-CB1C44202049}"/>
              </a:ext>
            </a:extLst>
          </p:cNvPr>
          <p:cNvGrpSpPr/>
          <p:nvPr userDrawn="1"/>
        </p:nvGrpSpPr>
        <p:grpSpPr>
          <a:xfrm>
            <a:off x="5557919" y="4760536"/>
            <a:ext cx="5618375" cy="1980506"/>
            <a:chOff x="5557919" y="4760536"/>
            <a:chExt cx="5618375" cy="198050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320B6F8-8E52-F940-BA78-A0A2B78F1B1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l="32480" t="77968" r="-4719" b="9263"/>
            <a:stretch/>
          </p:blipFill>
          <p:spPr>
            <a:xfrm>
              <a:off x="5557919" y="4760536"/>
              <a:ext cx="5618375" cy="1980506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637A5EF-1CCA-4630-996C-77608B56F8B3}"/>
                </a:ext>
              </a:extLst>
            </p:cNvPr>
            <p:cNvSpPr/>
            <p:nvPr userDrawn="1"/>
          </p:nvSpPr>
          <p:spPr>
            <a:xfrm>
              <a:off x="6748272" y="4837176"/>
              <a:ext cx="4361688" cy="99669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D6B6C16E-6CB1-4D84-B65E-7BE162FA3C70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953175" y="404813"/>
            <a:ext cx="4833937" cy="5197475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r>
              <a:rPr lang="en-US" dirty="0"/>
              <a:t>Click icon to add image</a:t>
            </a:r>
          </a:p>
        </p:txBody>
      </p:sp>
    </p:spTree>
    <p:extLst>
      <p:ext uri="{BB962C8B-B14F-4D97-AF65-F5344CB8AC3E}">
        <p14:creationId xmlns:p14="http://schemas.microsoft.com/office/powerpoint/2010/main" val="27873066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with tw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9D9B950-D9DF-7541-A266-CE79D0A98A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720" y="5565272"/>
            <a:ext cx="1814147" cy="880395"/>
          </a:xfrm>
          <a:prstGeom prst="rect">
            <a:avLst/>
          </a:prstGeom>
          <a:ln w="6350">
            <a:noFill/>
          </a:ln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45311258-8550-6F40-BB50-693D1D06791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0280" y="1869345"/>
            <a:ext cx="6506097" cy="865622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l">
              <a:lnSpc>
                <a:spcPts val="6620"/>
              </a:lnSpc>
              <a:defRPr sz="5400" b="0" i="0" cap="none" baseline="0">
                <a:solidFill>
                  <a:srgbClr val="000000"/>
                </a:solidFill>
                <a:latin typeface="Barlow Light" pitchFamily="2" charset="77"/>
                <a:ea typeface="DIN 2014 Light" panose="020B0404020202020204" pitchFamily="34" charset="77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F4A16839-F903-C14A-8C23-60C27B9ADE9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0280" y="2806063"/>
            <a:ext cx="6506097" cy="432811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 algn="l">
              <a:lnSpc>
                <a:spcPts val="2860"/>
              </a:lnSpc>
              <a:spcAft>
                <a:spcPts val="0"/>
              </a:spcAft>
              <a:buNone/>
              <a:defRPr sz="2400" b="0" i="0" cap="none" baseline="0">
                <a:solidFill>
                  <a:srgbClr val="000000"/>
                </a:solidFill>
                <a:latin typeface="Barlow Light" pitchFamily="2" charset="77"/>
                <a:ea typeface="DIN 2014 Light" panose="020B0404020202020204" pitchFamily="34" charset="77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GB" dirty="0"/>
              <a:t>Click to edit subtitle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BABE5CB6-B6EB-C044-A141-32611B89814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0280" y="3537942"/>
            <a:ext cx="3497815" cy="28457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FontTx/>
              <a:buNone/>
              <a:defRPr sz="1400" b="1" i="0">
                <a:solidFill>
                  <a:srgbClr val="000000"/>
                </a:solidFill>
                <a:latin typeface="Barlow SemiBold" pitchFamily="2" charset="77"/>
                <a:ea typeface="DIN 2014 Demi" panose="020B0504020202020204" pitchFamily="34" charset="77"/>
                <a:cs typeface="Open Sans" panose="020B0606030504020204" pitchFamily="34" charset="0"/>
              </a:defRPr>
            </a:lvl1pPr>
          </a:lstStyle>
          <a:p>
            <a:pPr lvl="0"/>
            <a:r>
              <a:rPr lang="en-GB" dirty="0"/>
              <a:t>Presented by Name </a:t>
            </a:r>
            <a:r>
              <a:rPr lang="en-GB" dirty="0" err="1"/>
              <a:t>Lastname</a:t>
            </a:r>
            <a:endParaRPr lang="en-GB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D34B6657-AB48-D24C-8CD9-DFE2033AD09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0280" y="3865934"/>
            <a:ext cx="3497815" cy="28457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FontTx/>
              <a:buNone/>
              <a:defRPr sz="1400" b="0" i="0">
                <a:solidFill>
                  <a:srgbClr val="000000"/>
                </a:solidFill>
                <a:latin typeface="Barlow Light" pitchFamily="2" charset="77"/>
                <a:ea typeface="DIN 2014 Light" panose="020B0404020202020204" pitchFamily="34" charset="77"/>
                <a:cs typeface="Open Sans" panose="020B0606030504020204" pitchFamily="34" charset="0"/>
              </a:defRPr>
            </a:lvl1pPr>
          </a:lstStyle>
          <a:p>
            <a:pPr lvl="0"/>
            <a:r>
              <a:rPr lang="en-GB" dirty="0"/>
              <a:t>Day 00 Month, 2021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BF95770-577E-2F4F-90B8-2401D9014C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4606" t="49360" r="68851" b="45400"/>
          <a:stretch/>
        </p:blipFill>
        <p:spPr>
          <a:xfrm>
            <a:off x="131977" y="323389"/>
            <a:ext cx="2780907" cy="81275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1B7D4E7-3C73-7A4A-946D-63804544EC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634" t="78297" r="1" b="10595"/>
          <a:stretch/>
        </p:blipFill>
        <p:spPr>
          <a:xfrm>
            <a:off x="8080513" y="4811775"/>
            <a:ext cx="3683888" cy="17228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E0CDDDD-6F87-BF44-8B03-FC4E347C60A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923" t="71919" r="51711" b="23057"/>
          <a:stretch/>
        </p:blipFill>
        <p:spPr>
          <a:xfrm>
            <a:off x="6936377" y="3822520"/>
            <a:ext cx="806206" cy="779297"/>
          </a:xfrm>
          <a:prstGeom prst="rect">
            <a:avLst/>
          </a:prstGeom>
        </p:spPr>
      </p:pic>
      <p:sp>
        <p:nvSpPr>
          <p:cNvPr id="21" name="Picture Placeholder 7">
            <a:extLst>
              <a:ext uri="{FF2B5EF4-FFF2-40B4-BE49-F238E27FC236}">
                <a16:creationId xmlns:a16="http://schemas.microsoft.com/office/drawing/2014/main" id="{A52323EE-F917-4344-990B-84E13A1D887E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875588" y="452438"/>
            <a:ext cx="4316412" cy="42703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icon to add image</a:t>
            </a:r>
          </a:p>
        </p:txBody>
      </p:sp>
      <p:sp>
        <p:nvSpPr>
          <p:cNvPr id="23" name="Picture Placeholder 21">
            <a:extLst>
              <a:ext uri="{FF2B5EF4-FFF2-40B4-BE49-F238E27FC236}">
                <a16:creationId xmlns:a16="http://schemas.microsoft.com/office/drawing/2014/main" id="{2EAF4550-BE04-4D85-8140-CAEE531D606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722938" y="4722813"/>
            <a:ext cx="2152650" cy="17224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icon to add image</a:t>
            </a:r>
          </a:p>
        </p:txBody>
      </p:sp>
    </p:spTree>
    <p:extLst>
      <p:ext uri="{BB962C8B-B14F-4D97-AF65-F5344CB8AC3E}">
        <p14:creationId xmlns:p14="http://schemas.microsoft.com/office/powerpoint/2010/main" val="18391654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cknowledgement of Count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0301E3A-AEBD-1049-9450-8220EE1A20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0498" t="84569" r="1" b="10595"/>
          <a:stretch/>
        </p:blipFill>
        <p:spPr>
          <a:xfrm>
            <a:off x="6358878" y="5784573"/>
            <a:ext cx="5405523" cy="75003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90B0078-646E-0A42-AFBD-3E03F49122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4606" t="49360" r="68851" b="45400"/>
          <a:stretch/>
        </p:blipFill>
        <p:spPr>
          <a:xfrm>
            <a:off x="131977" y="323389"/>
            <a:ext cx="2780907" cy="81275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2021D86-4D96-E542-A7AA-52E138A56A16}"/>
              </a:ext>
            </a:extLst>
          </p:cNvPr>
          <p:cNvSpPr txBox="1"/>
          <p:nvPr/>
        </p:nvSpPr>
        <p:spPr>
          <a:xfrm>
            <a:off x="427599" y="2792273"/>
            <a:ext cx="4592809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b="0" i="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We respectfully acknowledge the </a:t>
            </a:r>
            <a:r>
              <a:rPr lang="en-GB" sz="1000" b="0" i="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Wurundjeri</a:t>
            </a:r>
            <a:r>
              <a:rPr lang="en-GB" sz="1000" b="0" i="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People of the Kulin Nation, who are the Traditional Owners of the land on which Swinburne’s Australian campuses are located in Melbourne’s east and outer-east, and pay our respect to their Elders past, present and emerging.</a:t>
            </a:r>
          </a:p>
          <a:p>
            <a:endParaRPr lang="en-GB" sz="1000" b="0" i="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r>
              <a:rPr lang="en-GB" sz="1000" b="0" i="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We are honoured to recognise our connection to </a:t>
            </a:r>
            <a:r>
              <a:rPr lang="en-GB" sz="1000" b="0" i="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Wurundjeri</a:t>
            </a:r>
            <a:r>
              <a:rPr lang="en-GB" sz="1000" b="0" i="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Country, history, culture, and spirituality through these locations, and strive to ensure that we operate in a manner that respects and honours the Elders and Ancestors of these lands.</a:t>
            </a:r>
          </a:p>
          <a:p>
            <a:endParaRPr lang="en-GB" sz="1000" b="0" i="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r>
              <a:rPr lang="en-GB" sz="1000" b="0" i="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We also respectfully acknowledge Swinburne’s Aboriginal and Torres Strait Islander staff, students, alumni, partners and visitors.</a:t>
            </a:r>
          </a:p>
          <a:p>
            <a:endParaRPr lang="en-GB" sz="1000" b="0" i="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r>
              <a:rPr lang="en-GB" sz="1000" b="0" i="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We also acknowledge and respect the Traditional Owners of lands across Australia, their Elders, Ancestors, cultures, and heritage, and recognise the continuing sovereignties of all Aboriginal and Torres Strait Islander Nations.</a:t>
            </a:r>
          </a:p>
          <a:p>
            <a:endParaRPr lang="en-US" sz="1000" b="0" i="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53F0F09-72F3-3441-9402-E373F8E5EB3F}"/>
              </a:ext>
            </a:extLst>
          </p:cNvPr>
          <p:cNvSpPr txBox="1"/>
          <p:nvPr/>
        </p:nvSpPr>
        <p:spPr>
          <a:xfrm>
            <a:off x="434508" y="1858410"/>
            <a:ext cx="56614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latin typeface="Barlow Light" pitchFamily="2" charset="77"/>
                <a:ea typeface="DIN 2014 Light" panose="020B0404020202020204" pitchFamily="34" charset="77"/>
              </a:rPr>
              <a:t>Acknowledgement of Country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3A067CD-E520-DC4D-B83A-C56E5FCC54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4921" t="28383" r="14498" b="18249"/>
          <a:stretch/>
        </p:blipFill>
        <p:spPr>
          <a:xfrm>
            <a:off x="7434470" y="404038"/>
            <a:ext cx="4757530" cy="51989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C35ED88-E76B-A544-B183-904F8714389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0498" t="79189" r="57973" b="15495"/>
          <a:stretch/>
        </p:blipFill>
        <p:spPr>
          <a:xfrm>
            <a:off x="6358878" y="4950069"/>
            <a:ext cx="896687" cy="824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8616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4A883F-D7EF-994A-8C0A-250C680E9DA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89720" y="5565272"/>
            <a:ext cx="1814147" cy="880395"/>
          </a:xfrm>
          <a:prstGeom prst="rect">
            <a:avLst/>
          </a:prstGeom>
          <a:ln w="6350">
            <a:noFill/>
          </a:ln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7C9E8C4A-1C6F-0847-BF94-B8F6F086A0C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0280" y="1869344"/>
            <a:ext cx="5413929" cy="178125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l">
              <a:lnSpc>
                <a:spcPct val="100000"/>
              </a:lnSpc>
              <a:defRPr sz="5400" b="0" i="0" cap="none" baseline="0">
                <a:solidFill>
                  <a:srgbClr val="000000"/>
                </a:solidFill>
                <a:latin typeface="Barlow Light" pitchFamily="2" charset="77"/>
                <a:ea typeface="DIN 2014 Light" panose="020B0404020202020204" pitchFamily="34" charset="77"/>
              </a:defRPr>
            </a:lvl1pPr>
          </a:lstStyle>
          <a:p>
            <a:r>
              <a:rPr lang="en-US" dirty="0"/>
              <a:t>Click to edit section title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6CB0E58-519D-1C4A-9758-18D74E94D9C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52909" t="68124" r="2" b="12204"/>
          <a:stretch/>
        </p:blipFill>
        <p:spPr>
          <a:xfrm>
            <a:off x="8102009" y="3233854"/>
            <a:ext cx="3662391" cy="305119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25B9D3D-C254-FE4D-B97F-D0D03F4FA9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3874" t="49360" r="52758" b="42026"/>
          <a:stretch/>
        </p:blipFill>
        <p:spPr>
          <a:xfrm>
            <a:off x="271667" y="323388"/>
            <a:ext cx="3372988" cy="1336079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F0FB895-CEDF-407A-8EBB-D14839C388BA}"/>
              </a:ext>
            </a:extLst>
          </p:cNvPr>
          <p:cNvSpPr/>
          <p:nvPr userDrawn="1"/>
        </p:nvSpPr>
        <p:spPr>
          <a:xfrm>
            <a:off x="8287473" y="6445667"/>
            <a:ext cx="3476927" cy="412333"/>
          </a:xfrm>
          <a:prstGeom prst="rect">
            <a:avLst/>
          </a:prstGeom>
          <a:solidFill>
            <a:srgbClr val="E7E7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8141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dy slide no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3093C11-A994-E549-B042-382B0898662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0280" y="449927"/>
            <a:ext cx="9687755" cy="584775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l">
              <a:lnSpc>
                <a:spcPct val="100000"/>
              </a:lnSpc>
              <a:defRPr sz="3200" b="0" i="0" cap="none" baseline="0">
                <a:solidFill>
                  <a:srgbClr val="000000"/>
                </a:solidFill>
                <a:latin typeface="Barlow Light" pitchFamily="2" charset="77"/>
                <a:ea typeface="DIN 2014 Light" panose="020B0404020202020204" pitchFamily="34" charset="77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7293312-AFF4-D84D-99E7-98D4D7B28FB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79226" t="68124" r="1" b="10595"/>
          <a:stretch/>
        </p:blipFill>
        <p:spPr>
          <a:xfrm>
            <a:off x="10260623" y="211344"/>
            <a:ext cx="1615638" cy="330075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4273B4-A5A6-EE41-BD37-13F7331B8F5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886515" y="6104792"/>
            <a:ext cx="989746" cy="480318"/>
          </a:xfrm>
          <a:prstGeom prst="rect">
            <a:avLst/>
          </a:prstGeom>
          <a:ln w="6350">
            <a:noFill/>
          </a:ln>
        </p:spPr>
      </p:pic>
      <p:sp>
        <p:nvSpPr>
          <p:cNvPr id="12" name="Subtitle 2">
            <a:extLst>
              <a:ext uri="{FF2B5EF4-FFF2-40B4-BE49-F238E27FC236}">
                <a16:creationId xmlns:a16="http://schemas.microsoft.com/office/drawing/2014/main" id="{4611B57F-60E4-BF40-AC95-C9DB86A26E2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0280" y="2247150"/>
            <a:ext cx="9687754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 algn="l">
              <a:lnSpc>
                <a:spcPct val="100000"/>
              </a:lnSpc>
              <a:spcAft>
                <a:spcPts val="0"/>
              </a:spcAft>
              <a:buNone/>
              <a:defRPr sz="1200" b="0" i="0" cap="none" baseline="0">
                <a:solidFill>
                  <a:srgbClr val="00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GB" dirty="0"/>
              <a:t>Click to edit body copy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241AB50-6DF5-0046-88B5-CCF309E40D5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0280" y="1508852"/>
            <a:ext cx="9687754" cy="5175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59D4BD1-E32E-4B45-9EE2-0025BDBB56A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0280" y="6335873"/>
            <a:ext cx="5049837" cy="2492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GB" dirty="0"/>
              <a:t>Footnotes can go here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4CC94FF-AF6A-31A1-230A-B1C2552AD9E9}"/>
              </a:ext>
            </a:extLst>
          </p:cNvPr>
          <p:cNvSpPr txBox="1"/>
          <p:nvPr userDrawn="1"/>
        </p:nvSpPr>
        <p:spPr>
          <a:xfrm>
            <a:off x="10291293" y="6275825"/>
            <a:ext cx="595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ECBF42E4-7BB9-45E6-BA4F-019033BC430A}" type="slidenum">
              <a:rPr lang="en-MY" smtClean="0"/>
              <a:pPr algn="r"/>
              <a:t>‹#›</a:t>
            </a:fld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27470602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ody slide on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43143AD1-9D72-DE4B-8F1E-2D6B178E53F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86515" y="6104792"/>
            <a:ext cx="989746" cy="480318"/>
          </a:xfrm>
          <a:prstGeom prst="rect">
            <a:avLst/>
          </a:prstGeom>
          <a:ln w="6350"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92117D9-7D31-CF43-ADFD-F98B62BD993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47527" t="78481" r="2" b="14827"/>
          <a:stretch/>
        </p:blipFill>
        <p:spPr>
          <a:xfrm>
            <a:off x="7683335" y="4840357"/>
            <a:ext cx="4081066" cy="103793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6086E4EA-34C8-E244-8CAB-C02FEF4020A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0280" y="449927"/>
            <a:ext cx="6904799" cy="584775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l">
              <a:lnSpc>
                <a:spcPct val="100000"/>
              </a:lnSpc>
              <a:defRPr sz="3200" b="0" i="0" cap="none" baseline="0">
                <a:solidFill>
                  <a:srgbClr val="000000"/>
                </a:solidFill>
                <a:latin typeface="Barlow Light" pitchFamily="2" charset="77"/>
                <a:ea typeface="DIN 2014 Light" panose="020B0404020202020204" pitchFamily="34" charset="77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1AE31527-290E-A24C-AA95-FA74345F0FD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0280" y="2247150"/>
            <a:ext cx="6904798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 algn="l">
              <a:lnSpc>
                <a:spcPct val="100000"/>
              </a:lnSpc>
              <a:spcAft>
                <a:spcPts val="0"/>
              </a:spcAft>
              <a:buNone/>
              <a:defRPr sz="1200" b="0" i="0" cap="none" baseline="0">
                <a:solidFill>
                  <a:srgbClr val="00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GB" dirty="0"/>
              <a:t>Click to edit body copy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E259A720-FEE8-5141-B4A1-A0D410B4C30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0280" y="1508852"/>
            <a:ext cx="6904798" cy="5175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198469BC-0212-0841-B9E2-4583B2ABE91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0280" y="6335873"/>
            <a:ext cx="5049837" cy="2492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GB" dirty="0"/>
              <a:t>Footnotes can go here</a:t>
            </a:r>
            <a:endParaRPr lang="en-US" dirty="0"/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04CD2C42-FE07-4F3E-B6EF-9DF80CF9FEA7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875588" y="449263"/>
            <a:ext cx="4316412" cy="42735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icon to add image</a:t>
            </a:r>
          </a:p>
        </p:txBody>
      </p:sp>
    </p:spTree>
    <p:extLst>
      <p:ext uri="{BB962C8B-B14F-4D97-AF65-F5344CB8AC3E}">
        <p14:creationId xmlns:p14="http://schemas.microsoft.com/office/powerpoint/2010/main" val="38852519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88296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87" r:id="rId4"/>
    <p:sldLayoutId id="2147483688" r:id="rId5"/>
    <p:sldLayoutId id="2147483673" r:id="rId6"/>
    <p:sldLayoutId id="2147483674" r:id="rId7"/>
    <p:sldLayoutId id="2147483675" r:id="rId8"/>
    <p:sldLayoutId id="2147483689" r:id="rId9"/>
    <p:sldLayoutId id="2147483677" r:id="rId10"/>
    <p:sldLayoutId id="2147483680" r:id="rId11"/>
    <p:sldLayoutId id="2147483671" r:id="rId12"/>
    <p:sldLayoutId id="2147483672" r:id="rId13"/>
    <p:sldLayoutId id="2147483681" r:id="rId14"/>
    <p:sldLayoutId id="2147483682" r:id="rId15"/>
    <p:sldLayoutId id="2147483683" r:id="rId16"/>
    <p:sldLayoutId id="2147483685" r:id="rId17"/>
    <p:sldLayoutId id="2147483679" r:id="rId18"/>
    <p:sldLayoutId id="2147483690" r:id="rId1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microsoft.com/office/2007/relationships/hdphoto" Target="../media/hdphoto2.wdp"/><Relationship Id="rId4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6.gif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winburne.edu.my/staff/dr-joel-than-chia-ming.php" TargetMode="External"/><Relationship Id="rId2" Type="http://schemas.openxmlformats.org/officeDocument/2006/relationships/hyperlink" Target="mailto:jcmthan@swinburne.edu.my" TargetMode="External"/><Relationship Id="rId1" Type="http://schemas.openxmlformats.org/officeDocument/2006/relationships/slideLayout" Target="../slideLayouts/slideLayout18.xml"/><Relationship Id="rId4" Type="http://schemas.openxmlformats.org/officeDocument/2006/relationships/hyperlink" Target="https://www.linkedin.com/in/joel-than-b7969480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0156C-8FA6-A24D-9D15-5630420246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8928" y="1259846"/>
            <a:ext cx="10779514" cy="1754326"/>
          </a:xfrm>
          <a:solidFill>
            <a:schemeClr val="bg1"/>
          </a:solidFill>
        </p:spPr>
        <p:txBody>
          <a:bodyPr/>
          <a:lstStyle/>
          <a:p>
            <a:pPr>
              <a:lnSpc>
                <a:spcPct val="100000"/>
              </a:lnSpc>
              <a:spcBef>
                <a:spcPts val="600"/>
              </a:spcBef>
              <a:spcAft>
                <a:spcPts val="1800"/>
              </a:spcAft>
            </a:pPr>
            <a:r>
              <a:rPr lang="en-US" sz="3600" b="1" dirty="0"/>
              <a:t>Transfer Learning using Convolutional Vision Transformers (</a:t>
            </a:r>
            <a:r>
              <a:rPr lang="en-US" sz="3600" b="1" dirty="0" err="1"/>
              <a:t>ConViT</a:t>
            </a:r>
            <a:r>
              <a:rPr lang="en-US" sz="3600" b="1" dirty="0"/>
              <a:t>) and Convolutional Neural Networks (CNNs) for COVID-19 Diagnosis System</a:t>
            </a:r>
            <a:endParaRPr lang="en-US" sz="36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FBE53B-DCDD-384B-83A7-6FB37BB00D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8929" y="3225829"/>
            <a:ext cx="7152861" cy="824393"/>
          </a:xfrm>
        </p:spPr>
        <p:txBody>
          <a:bodyPr/>
          <a:lstStyle/>
          <a:p>
            <a:r>
              <a:rPr lang="en-MY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Pun Liang Thon</a:t>
            </a:r>
            <a:r>
              <a:rPr lang="en-MY" b="1" baseline="30000" dirty="0">
                <a:latin typeface="Calibri Light" panose="020F0302020204030204" pitchFamily="34" charset="0"/>
                <a:cs typeface="Calibri Light" panose="020F0302020204030204" pitchFamily="34" charset="0"/>
              </a:rPr>
              <a:t>1</a:t>
            </a:r>
            <a:r>
              <a:rPr lang="en-MY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, Joel C. M. Than</a:t>
            </a:r>
            <a:r>
              <a:rPr lang="en-MY" b="1" baseline="30000" dirty="0">
                <a:latin typeface="Calibri Light" panose="020F0302020204030204" pitchFamily="34" charset="0"/>
                <a:cs typeface="Calibri Light" panose="020F0302020204030204" pitchFamily="34" charset="0"/>
              </a:rPr>
              <a:t>1</a:t>
            </a:r>
            <a:r>
              <a:rPr lang="en-MY" dirty="0">
                <a:latin typeface="Calibri Light" panose="020F0302020204030204" pitchFamily="34" charset="0"/>
                <a:cs typeface="Calibri Light" panose="020F0302020204030204" pitchFamily="34" charset="0"/>
              </a:rPr>
              <a:t>, </a:t>
            </a:r>
            <a:r>
              <a:rPr lang="en-MY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Rosminah</a:t>
            </a:r>
            <a:r>
              <a:rPr lang="en-MY" dirty="0">
                <a:latin typeface="Calibri Light" panose="020F0302020204030204" pitchFamily="34" charset="0"/>
                <a:cs typeface="Calibri Light" panose="020F0302020204030204" pitchFamily="34" charset="0"/>
              </a:rPr>
              <a:t> M. Kassim</a:t>
            </a:r>
            <a:r>
              <a:rPr lang="en-MY" baseline="30000" dirty="0">
                <a:latin typeface="Calibri Light" panose="020F0302020204030204" pitchFamily="34" charset="0"/>
                <a:cs typeface="Calibri Light" panose="020F0302020204030204" pitchFamily="34" charset="0"/>
              </a:rPr>
              <a:t>2</a:t>
            </a:r>
            <a:r>
              <a:rPr lang="en-MY" dirty="0">
                <a:latin typeface="Calibri Light" panose="020F0302020204030204" pitchFamily="34" charset="0"/>
                <a:cs typeface="Calibri Light" panose="020F0302020204030204" pitchFamily="34" charset="0"/>
              </a:rPr>
              <a:t>, </a:t>
            </a:r>
            <a:r>
              <a:rPr lang="en-MY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Ashari</a:t>
            </a:r>
            <a:r>
              <a:rPr lang="en-MY" dirty="0">
                <a:latin typeface="Calibri Light" panose="020F0302020204030204" pitchFamily="34" charset="0"/>
                <a:cs typeface="Calibri Light" panose="020F0302020204030204" pitchFamily="34" charset="0"/>
              </a:rPr>
              <a:t> Yunus</a:t>
            </a:r>
            <a:r>
              <a:rPr lang="en-MY" baseline="30000" dirty="0">
                <a:latin typeface="Calibri Light" panose="020F0302020204030204" pitchFamily="34" charset="0"/>
                <a:cs typeface="Calibri Light" panose="020F0302020204030204" pitchFamily="34" charset="0"/>
              </a:rPr>
              <a:t>3</a:t>
            </a:r>
            <a:r>
              <a:rPr lang="en-MY" dirty="0">
                <a:latin typeface="Calibri Light" panose="020F0302020204030204" pitchFamily="34" charset="0"/>
                <a:cs typeface="Calibri Light" panose="020F0302020204030204" pitchFamily="34" charset="0"/>
              </a:rPr>
              <a:t>, </a:t>
            </a:r>
            <a:r>
              <a:rPr lang="en-MY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Norliza</a:t>
            </a:r>
            <a:r>
              <a:rPr lang="en-MY" dirty="0">
                <a:latin typeface="Calibri Light" panose="020F0302020204030204" pitchFamily="34" charset="0"/>
                <a:cs typeface="Calibri Light" panose="020F0302020204030204" pitchFamily="34" charset="0"/>
              </a:rPr>
              <a:t> M. Noor</a:t>
            </a:r>
            <a:r>
              <a:rPr lang="en-MY" baseline="30000" dirty="0">
                <a:latin typeface="Calibri Light" panose="020F0302020204030204" pitchFamily="34" charset="0"/>
                <a:cs typeface="Calibri Light" panose="020F0302020204030204" pitchFamily="34" charset="0"/>
              </a:rPr>
              <a:t>4</a:t>
            </a:r>
            <a:r>
              <a:rPr lang="en-MY" dirty="0">
                <a:latin typeface="Calibri Light" panose="020F0302020204030204" pitchFamily="34" charset="0"/>
                <a:cs typeface="Calibri Light" panose="020F0302020204030204" pitchFamily="34" charset="0"/>
              </a:rPr>
              <a:t>, </a:t>
            </a:r>
            <a:r>
              <a:rPr lang="en-MY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Patrick Then</a:t>
            </a:r>
            <a:r>
              <a:rPr lang="en-MY" b="1" baseline="30000" dirty="0">
                <a:latin typeface="Calibri Light" panose="020F0302020204030204" pitchFamily="34" charset="0"/>
                <a:cs typeface="Calibri Light" panose="020F0302020204030204" pitchFamily="34" charset="0"/>
              </a:rPr>
              <a:t>1</a:t>
            </a:r>
            <a:r>
              <a:rPr lang="en-MY" dirty="0">
                <a:latin typeface="Calibri Light" panose="020F0302020204030204" pitchFamily="34" charset="0"/>
                <a:cs typeface="Calibri Light" panose="020F0302020204030204" pitchFamily="34" charset="0"/>
              </a:rPr>
              <a:t> 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4B119BE-880F-5345-96EE-4CF4AAC7B29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89523" y="6005230"/>
            <a:ext cx="3497815" cy="284578"/>
          </a:xfrm>
        </p:spPr>
        <p:txBody>
          <a:bodyPr>
            <a:normAutofit/>
          </a:bodyPr>
          <a:lstStyle/>
          <a:p>
            <a:r>
              <a:rPr lang="en-US" dirty="0"/>
              <a:t>20 July 2022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657C8E-F137-713C-653E-690EC8183137}"/>
              </a:ext>
            </a:extLst>
          </p:cNvPr>
          <p:cNvSpPr txBox="1"/>
          <p:nvPr/>
        </p:nvSpPr>
        <p:spPr>
          <a:xfrm>
            <a:off x="768416" y="4130032"/>
            <a:ext cx="7643493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MY" sz="1200" b="1" baseline="30000" dirty="0">
                <a:latin typeface="Corbel Light" panose="020B0303020204020204" pitchFamily="34" charset="0"/>
              </a:rPr>
              <a:t>1 </a:t>
            </a:r>
            <a:r>
              <a:rPr lang="en-MY" sz="1200" b="1" dirty="0">
                <a:latin typeface="Corbel Light" panose="020B0303020204020204" pitchFamily="34" charset="0"/>
              </a:rPr>
              <a:t>Faculty of Engineering, Computing and Science, Swinburne University of Technology Sarawak Campus, Jalan </a:t>
            </a:r>
            <a:r>
              <a:rPr lang="en-MY" sz="1200" b="1" dirty="0" err="1">
                <a:latin typeface="Corbel Light" panose="020B0303020204020204" pitchFamily="34" charset="0"/>
              </a:rPr>
              <a:t>Simpang</a:t>
            </a:r>
            <a:r>
              <a:rPr lang="en-MY" sz="1200" b="1" dirty="0">
                <a:latin typeface="Corbel Light" panose="020B0303020204020204" pitchFamily="34" charset="0"/>
              </a:rPr>
              <a:t> </a:t>
            </a:r>
            <a:r>
              <a:rPr lang="en-MY" sz="1200" b="1" dirty="0" err="1">
                <a:latin typeface="Corbel Light" panose="020B0303020204020204" pitchFamily="34" charset="0"/>
              </a:rPr>
              <a:t>Tiga</a:t>
            </a:r>
            <a:r>
              <a:rPr lang="en-MY" sz="1200" b="1" dirty="0">
                <a:latin typeface="Corbel Light" panose="020B0303020204020204" pitchFamily="34" charset="0"/>
              </a:rPr>
              <a:t>, Kuching 93350, Sarawak, Malaysia </a:t>
            </a:r>
          </a:p>
          <a:p>
            <a:pPr>
              <a:spcAft>
                <a:spcPts val="600"/>
              </a:spcAft>
            </a:pPr>
            <a:r>
              <a:rPr lang="en-MY" sz="1200" baseline="30000" dirty="0">
                <a:latin typeface="Corbel Light" panose="020B0303020204020204" pitchFamily="34" charset="0"/>
              </a:rPr>
              <a:t>2</a:t>
            </a:r>
            <a:r>
              <a:rPr lang="en-MY" sz="1200" dirty="0">
                <a:latin typeface="Corbel Light" panose="020B0303020204020204" pitchFamily="34" charset="0"/>
              </a:rPr>
              <a:t> Dept of Diagnostic Imaging, Kuala Lumpur Hospital, Malaysia </a:t>
            </a:r>
          </a:p>
          <a:p>
            <a:pPr>
              <a:spcAft>
                <a:spcPts val="600"/>
              </a:spcAft>
            </a:pPr>
            <a:r>
              <a:rPr lang="en-MY" sz="1200" baseline="30000" dirty="0">
                <a:latin typeface="Corbel Light" panose="020B0303020204020204" pitchFamily="34" charset="0"/>
              </a:rPr>
              <a:t>3</a:t>
            </a:r>
            <a:r>
              <a:rPr lang="en-MY" sz="1200" dirty="0">
                <a:latin typeface="Corbel Light" panose="020B0303020204020204" pitchFamily="34" charset="0"/>
              </a:rPr>
              <a:t> Institute of Respiratory Medicine, Kuala Lumpur, Jalan Pahang, 50586 Kuala Lumpur, Malaysia </a:t>
            </a:r>
          </a:p>
          <a:p>
            <a:pPr>
              <a:spcAft>
                <a:spcPts val="600"/>
              </a:spcAft>
            </a:pPr>
            <a:r>
              <a:rPr lang="en-MY" sz="1200" baseline="30000" dirty="0">
                <a:latin typeface="Corbel Light" panose="020B0303020204020204" pitchFamily="34" charset="0"/>
              </a:rPr>
              <a:t>4</a:t>
            </a:r>
            <a:r>
              <a:rPr lang="en-MY" sz="1200" dirty="0">
                <a:latin typeface="Corbel Light" panose="020B0303020204020204" pitchFamily="34" charset="0"/>
              </a:rPr>
              <a:t> Razak Faculty of Technology and Informatics, UTM Kuala Lumpur Campus, Jalan </a:t>
            </a:r>
            <a:r>
              <a:rPr lang="en-MY" sz="1200" dirty="0" err="1">
                <a:latin typeface="Corbel Light" panose="020B0303020204020204" pitchFamily="34" charset="0"/>
              </a:rPr>
              <a:t>Semarak</a:t>
            </a:r>
            <a:r>
              <a:rPr lang="en-MY" sz="1200" dirty="0">
                <a:latin typeface="Corbel Light" panose="020B0303020204020204" pitchFamily="34" charset="0"/>
              </a:rPr>
              <a:t>, 54100 Kuala Lumpur, Malaysia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918" b="97843" l="3063" r="97929">
                        <a14:foregroundMark x1="24763" y1="89431" x2="24763" y2="89431"/>
                        <a14:foregroundMark x1="22390" y1="83995" x2="22390" y2="83995"/>
                        <a14:foregroundMark x1="26445" y1="85030" x2="27437" y2="85720"/>
                        <a14:foregroundMark x1="33909" y1="87403" x2="33909" y2="87403"/>
                        <a14:foregroundMark x1="36281" y1="89431" x2="35936" y2="91113"/>
                        <a14:foregroundMark x1="37619" y1="82312" x2="37619" y2="82312"/>
                        <a14:foregroundMark x1="32528" y1="82312" x2="32528" y2="82312"/>
                        <a14:foregroundMark x1="34556" y1="86713" x2="41372" y2="88740"/>
                        <a14:foregroundMark x1="71182" y1="86713" x2="71182" y2="86713"/>
                        <a14:foregroundMark x1="79336" y1="89431" x2="79336" y2="89431"/>
                        <a14:foregroundMark x1="14452" y1="92364" x2="14452" y2="92364"/>
                        <a14:foregroundMark x1="13891" y1="88654" x2="13891" y2="88654"/>
                        <a14:foregroundMark x1="92882" y1="93960" x2="92882" y2="93960"/>
                        <a14:foregroundMark x1="84728" y1="81752" x2="84728" y2="81752"/>
                        <a14:foregroundMark x1="92537" y1="89344" x2="92537" y2="89344"/>
                        <a14:foregroundMark x1="10958" y1="95858" x2="10958" y2="95858"/>
                        <a14:foregroundMark x1="96031" y1="97239" x2="96031" y2="97239"/>
                        <a14:foregroundMark x1="93227" y1="91372" x2="93227" y2="91372"/>
                        <a14:foregroundMark x1="91544" y1="90811" x2="91544" y2="90811"/>
                        <a14:foregroundMark x1="91415" y1="87877" x2="91415" y2="8787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7805" y="3186975"/>
            <a:ext cx="1873250" cy="18732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26" name="Picture 2" descr="https://www.swinburne.edu.my/wp-content/uploads/2020/01/Joel-Than1-resize.jpg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13" b="98438" l="2555" r="98175">
                        <a14:foregroundMark x1="27372" y1="76250" x2="27372" y2="76250"/>
                        <a14:foregroundMark x1="63869" y1="75000" x2="63869" y2="75000"/>
                        <a14:foregroundMark x1="77372" y1="76250" x2="77372" y2="76250"/>
                        <a14:foregroundMark x1="75547" y1="82813" x2="75547" y2="82813"/>
                        <a14:foregroundMark x1="69343" y1="85000" x2="68613" y2="85313"/>
                        <a14:foregroundMark x1="67153" y1="85313" x2="66423" y2="86875"/>
                        <a14:foregroundMark x1="81752" y1="87500" x2="81752" y2="87500"/>
                        <a14:foregroundMark x1="24818" y1="80000" x2="24818" y2="80000"/>
                        <a14:foregroundMark x1="24818" y1="80000" x2="24818" y2="80000"/>
                        <a14:foregroundMark x1="22628" y1="77813" x2="20438" y2="77813"/>
                        <a14:foregroundMark x1="16788" y1="77813" x2="16788" y2="77813"/>
                        <a14:foregroundMark x1="16788" y1="77813" x2="17883" y2="76875"/>
                        <a14:foregroundMark x1="21533" y1="75625" x2="26277" y2="75000"/>
                        <a14:foregroundMark x1="72628" y1="74375" x2="72628" y2="74375"/>
                        <a14:foregroundMark x1="73358" y1="70938" x2="73358" y2="70938"/>
                        <a14:foregroundMark x1="39051" y1="21875" x2="39051" y2="21875"/>
                        <a14:foregroundMark x1="41606" y1="21875" x2="41606" y2="21875"/>
                        <a14:foregroundMark x1="40146" y1="23750" x2="39051" y2="24688"/>
                        <a14:foregroundMark x1="35036" y1="29375" x2="35036" y2="29375"/>
                        <a14:foregroundMark x1="33577" y1="32813" x2="33577" y2="33438"/>
                        <a14:foregroundMark x1="32847" y1="34688" x2="32847" y2="34688"/>
                        <a14:foregroundMark x1="81752" y1="78750" x2="81752" y2="78750"/>
                        <a14:foregroundMark x1="86496" y1="78750" x2="86496" y2="78750"/>
                        <a14:foregroundMark x1="91606" y1="80625" x2="93431" y2="82500"/>
                        <a14:foregroundMark x1="94526" y1="83438" x2="94526" y2="86563"/>
                        <a14:foregroundMark x1="94526" y1="87813" x2="93431" y2="89688"/>
                        <a14:foregroundMark x1="16788" y1="85313" x2="16788" y2="85313"/>
                        <a14:foregroundMark x1="22263" y1="83750" x2="22263" y2="83750"/>
                        <a14:foregroundMark x1="22628" y1="84063" x2="21168" y2="865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6950" y="2535517"/>
            <a:ext cx="1752751" cy="19534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www.swinburne.edu.my/wp-content/uploads/2016/07/Patrick-Then-Hang-Hui-resize.jpg"/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6688" b="97771" l="1825" r="100000">
                        <a14:foregroundMark x1="38686" y1="80573" x2="38686" y2="80573"/>
                        <a14:foregroundMark x1="36131" y1="71656" x2="36131" y2="71656"/>
                        <a14:foregroundMark x1="25182" y1="79936" x2="25182" y2="79936"/>
                        <a14:foregroundMark x1="25182" y1="81210" x2="28102" y2="83758"/>
                        <a14:foregroundMark x1="30292" y1="85032" x2="29927" y2="86943"/>
                        <a14:foregroundMark x1="26642" y1="87898" x2="21168" y2="87261"/>
                        <a14:foregroundMark x1="18613" y1="86943" x2="18613" y2="86943"/>
                        <a14:foregroundMark x1="44161" y1="91720" x2="47810" y2="92675"/>
                        <a14:foregroundMark x1="52190" y1="92994" x2="56569" y2="92357"/>
                        <a14:foregroundMark x1="72628" y1="80573" x2="73358" y2="81847"/>
                        <a14:foregroundMark x1="77007" y1="84395" x2="77372" y2="85032"/>
                        <a14:foregroundMark x1="78102" y1="86306" x2="77372" y2="89172"/>
                        <a14:foregroundMark x1="77007" y1="89490" x2="79197" y2="89809"/>
                        <a14:foregroundMark x1="82117" y1="88535" x2="84672" y2="88217"/>
                        <a14:foregroundMark x1="48540" y1="26433" x2="48540" y2="26433"/>
                        <a14:foregroundMark x1="44891" y1="27389" x2="44891" y2="27389"/>
                        <a14:foregroundMark x1="41971" y1="95860" x2="41971" y2="95860"/>
                        <a14:foregroundMark x1="45985" y1="97771" x2="45985" y2="97771"/>
                        <a14:backgroundMark x1="16788" y1="49363" x2="16788" y2="49363"/>
                        <a14:backgroundMark x1="21168" y1="56369" x2="18978" y2="60191"/>
                        <a14:backgroundMark x1="17883" y1="61783" x2="17883" y2="61783"/>
                        <a14:backgroundMark x1="15693" y1="62420" x2="15693" y2="64013"/>
                        <a14:backgroundMark x1="14964" y1="64650" x2="6569" y2="54459"/>
                        <a14:backgroundMark x1="6569" y1="53822" x2="7664" y2="51592"/>
                        <a14:backgroundMark x1="14234" y1="45541" x2="14964" y2="45541"/>
                        <a14:backgroundMark x1="82117" y1="50000" x2="83577" y2="52229"/>
                        <a14:backgroundMark x1="83942" y1="54777" x2="84307" y2="58917"/>
                        <a14:backgroundMark x1="85766" y1="60191" x2="87226" y2="61465"/>
                        <a14:backgroundMark x1="87591" y1="61465" x2="91606" y2="63376"/>
                        <a14:backgroundMark x1="93066" y1="63376" x2="94161" y2="64331"/>
                        <a14:backgroundMark x1="84307" y1="44586" x2="84307" y2="44586"/>
                        <a14:backgroundMark x1="84672" y1="44586" x2="85401" y2="43949"/>
                        <a14:backgroundMark x1="87226" y1="40446" x2="87226" y2="40446"/>
                        <a14:backgroundMark x1="90511" y1="41083" x2="90511" y2="41083"/>
                        <a14:backgroundMark x1="91241" y1="41401" x2="88686" y2="48089"/>
                        <a14:backgroundMark x1="88686" y1="48408" x2="88686" y2="48408"/>
                        <a14:backgroundMark x1="89781" y1="47452" x2="89781" y2="4745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4117" y="4253830"/>
            <a:ext cx="1884325" cy="215940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21405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FC2AB77-B05F-9144-A6F9-8C18C75C30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0280" y="449927"/>
            <a:ext cx="9687755" cy="58477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Convolutional Neural Networks (CNN)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8BC817ED-A50F-6CB4-E2D2-468A9E0EA41C}"/>
              </a:ext>
            </a:extLst>
          </p:cNvPr>
          <p:cNvSpPr txBox="1">
            <a:spLocks/>
          </p:cNvSpPr>
          <p:nvPr/>
        </p:nvSpPr>
        <p:spPr>
          <a:xfrm>
            <a:off x="674298" y="1341415"/>
            <a:ext cx="3845944" cy="32236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Convolutional Layer</a:t>
            </a:r>
          </a:p>
          <a:p>
            <a:pPr lvl="1"/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Extract low-level features, e.g., edges, as increase more layers, extract high-level features.</a:t>
            </a:r>
          </a:p>
          <a:p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Pooling Layer</a:t>
            </a:r>
          </a:p>
          <a:p>
            <a:pPr lvl="1"/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Reducing the spatial size</a:t>
            </a:r>
          </a:p>
          <a:p>
            <a:pPr lvl="1"/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Decrease the computational power required</a:t>
            </a:r>
          </a:p>
          <a:p>
            <a:pPr lvl="1"/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Extract dominant features</a:t>
            </a:r>
          </a:p>
          <a:p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Fully Connected (FC) Layer</a:t>
            </a:r>
          </a:p>
          <a:p>
            <a:pPr lvl="1"/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Learning non-linear combinations of high-level features 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341EC734-2230-0C52-59DF-973F91C518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4406" y="1538532"/>
            <a:ext cx="7208134" cy="2435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7374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FC2AB77-B05F-9144-A6F9-8C18C75C30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0280" y="449927"/>
            <a:ext cx="9687755" cy="58477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Convolutional Neural Networks (CNN) 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71A2503-A0D8-FC76-2776-E5B061857E87}"/>
              </a:ext>
            </a:extLst>
          </p:cNvPr>
          <p:cNvSpPr txBox="1">
            <a:spLocks/>
          </p:cNvSpPr>
          <p:nvPr/>
        </p:nvSpPr>
        <p:spPr>
          <a:xfrm>
            <a:off x="751936" y="1341415"/>
            <a:ext cx="4001219" cy="32236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latin typeface="Calibri Light" panose="020F0302020204030204" pitchFamily="34" charset="0"/>
                <a:cs typeface="Calibri Light" panose="020F0302020204030204" pitchFamily="34" charset="0"/>
              </a:rPr>
              <a:t>CNNs used in this study:</a:t>
            </a:r>
          </a:p>
          <a:p>
            <a:pPr lvl="1"/>
            <a:r>
              <a:rPr lang="en-US" sz="2000">
                <a:latin typeface="Calibri Light" panose="020F0302020204030204" pitchFamily="34" charset="0"/>
                <a:cs typeface="Calibri Light" panose="020F0302020204030204" pitchFamily="34" charset="0"/>
              </a:rPr>
              <a:t>Inception V4</a:t>
            </a:r>
          </a:p>
          <a:p>
            <a:pPr lvl="1"/>
            <a:r>
              <a:rPr lang="en-US" sz="2000">
                <a:latin typeface="Calibri Light" panose="020F0302020204030204" pitchFamily="34" charset="0"/>
                <a:cs typeface="Calibri Light" panose="020F0302020204030204" pitchFamily="34" charset="0"/>
              </a:rPr>
              <a:t>ResNet50</a:t>
            </a:r>
          </a:p>
          <a:p>
            <a:pPr lvl="1"/>
            <a:r>
              <a:rPr lang="en-US" sz="2000">
                <a:latin typeface="Calibri Light" panose="020F0302020204030204" pitchFamily="34" charset="0"/>
                <a:cs typeface="Calibri Light" panose="020F0302020204030204" pitchFamily="34" charset="0"/>
              </a:rPr>
              <a:t>Xception</a:t>
            </a:r>
          </a:p>
          <a:p>
            <a:pPr lvl="1"/>
            <a:r>
              <a:rPr lang="en-US" sz="2000">
                <a:latin typeface="Calibri Light" panose="020F0302020204030204" pitchFamily="34" charset="0"/>
                <a:cs typeface="Calibri Light" panose="020F0302020204030204" pitchFamily="34" charset="0"/>
              </a:rPr>
              <a:t>VGG16</a:t>
            </a:r>
          </a:p>
          <a:p>
            <a:r>
              <a:rPr lang="en-US" sz="2000">
                <a:latin typeface="Calibri Light" panose="020F0302020204030204" pitchFamily="34" charset="0"/>
                <a:cs typeface="Calibri Light" panose="020F0302020204030204" pitchFamily="34" charset="0"/>
              </a:rPr>
              <a:t>Convolutional architectures proven success for vision tasks.</a:t>
            </a:r>
          </a:p>
          <a:p>
            <a:r>
              <a:rPr lang="en-US" sz="2000">
                <a:latin typeface="Calibri Light" panose="020F0302020204030204" pitchFamily="34" charset="0"/>
                <a:cs typeface="Calibri Light" panose="020F0302020204030204" pitchFamily="34" charset="0"/>
              </a:rPr>
              <a:t>Hard inductive biases enable simple efficient learning, at a cost of lower performance ceiling. </a:t>
            </a:r>
            <a:endParaRPr lang="en-US" sz="20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" name="AutoShape 4" descr="Comparison of popular CNN architectures. The vertical axis shows top 1... |  Download Scientific Diagram">
            <a:extLst>
              <a:ext uri="{FF2B5EF4-FFF2-40B4-BE49-F238E27FC236}">
                <a16:creationId xmlns:a16="http://schemas.microsoft.com/office/drawing/2014/main" id="{25CC9D59-AE27-1D58-4591-8D27C0377D4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599" y="3276599"/>
            <a:ext cx="2648309" cy="2648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MY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1BEFF90-71A0-C262-1BF6-BB5F529BEC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5919" y="1309055"/>
            <a:ext cx="5953776" cy="4239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9294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FC2AB77-B05F-9144-A6F9-8C18C75C30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0280" y="449927"/>
            <a:ext cx="9687755" cy="584775"/>
          </a:xfrm>
          <a:prstGeom prst="rect">
            <a:avLst/>
          </a:prstGeom>
        </p:spPr>
        <p:txBody>
          <a:bodyPr/>
          <a:lstStyle/>
          <a:p>
            <a:r>
              <a:rPr lang="en-SG" sz="3200" dirty="0"/>
              <a:t>Vision Transformer (</a:t>
            </a:r>
            <a:r>
              <a:rPr lang="en-SG" sz="3200" dirty="0" err="1"/>
              <a:t>ViT</a:t>
            </a:r>
            <a:r>
              <a:rPr lang="en-SG" sz="3200" dirty="0"/>
              <a:t>)</a:t>
            </a:r>
            <a:endParaRPr lang="en-US" dirty="0"/>
          </a:p>
        </p:txBody>
      </p:sp>
      <p:sp>
        <p:nvSpPr>
          <p:cNvPr id="3" name="AutoShape 4" descr="Comparison of popular CNN architectures. The vertical axis shows top 1... |  Download Scientific Diagram">
            <a:extLst>
              <a:ext uri="{FF2B5EF4-FFF2-40B4-BE49-F238E27FC236}">
                <a16:creationId xmlns:a16="http://schemas.microsoft.com/office/drawing/2014/main" id="{25CC9D59-AE27-1D58-4591-8D27C0377D4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599" y="3276599"/>
            <a:ext cx="2648309" cy="2648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MY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ED7083F-2C24-7BFC-DD2F-37FD003B0C03}"/>
              </a:ext>
            </a:extLst>
          </p:cNvPr>
          <p:cNvSpPr txBox="1">
            <a:spLocks/>
          </p:cNvSpPr>
          <p:nvPr/>
        </p:nvSpPr>
        <p:spPr>
          <a:xfrm>
            <a:off x="595027" y="1324154"/>
            <a:ext cx="4192633" cy="501626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Introduced by </a:t>
            </a:r>
            <a:r>
              <a:rPr lang="en-US" sz="2000" i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Dosovitskiy</a:t>
            </a:r>
            <a:r>
              <a:rPr lang="en-US" sz="2000" i="1" dirty="0">
                <a:latin typeface="Calibri Light" panose="020F0302020204030204" pitchFamily="34" charset="0"/>
                <a:cs typeface="Calibri Light" panose="020F0302020204030204" pitchFamily="34" charset="0"/>
              </a:rPr>
              <a:t> et. al. 2020</a:t>
            </a:r>
            <a:endParaRPr lang="en-US" sz="20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Images can be used in patches sized at </a:t>
            </a:r>
            <a:r>
              <a:rPr lang="en-US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16 x 16 pixels </a:t>
            </a:r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to extract information that are passed to a transformer. </a:t>
            </a:r>
          </a:p>
          <a:p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The input patches is first projected linearly to produce a 1D sequence of vectors.</a:t>
            </a:r>
          </a:p>
          <a:p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Then combined with </a:t>
            </a:r>
            <a:r>
              <a:rPr lang="en-US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position embedding.</a:t>
            </a:r>
          </a:p>
          <a:p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The combination is then passed to transformer encoder.</a:t>
            </a:r>
          </a:p>
          <a:p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ViT performance </a:t>
            </a:r>
            <a:r>
              <a:rPr lang="en-US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suffers when data is scarce.</a:t>
            </a:r>
          </a:p>
          <a:p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Lack of </a:t>
            </a:r>
            <a:r>
              <a:rPr lang="en-US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well-informed inductive biases </a:t>
            </a:r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that are usually presented in CNN methods.</a:t>
            </a:r>
          </a:p>
          <a:p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The need </a:t>
            </a:r>
            <a:r>
              <a:rPr lang="en-US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of hybrids of convolutional and transformers </a:t>
            </a:r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to tackle smaller dataset problem.</a:t>
            </a:r>
          </a:p>
          <a:p>
            <a:pPr marL="0" indent="0">
              <a:buNone/>
            </a:pPr>
            <a:endParaRPr lang="en-US" sz="20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A642611-4221-EBA6-C59C-629F09C3B3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3511" y="1324154"/>
            <a:ext cx="6616794" cy="3430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5094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FC2AB77-B05F-9144-A6F9-8C18C75C30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0280" y="449927"/>
            <a:ext cx="9687755" cy="584775"/>
          </a:xfrm>
          <a:prstGeom prst="rect">
            <a:avLst/>
          </a:prstGeom>
        </p:spPr>
        <p:txBody>
          <a:bodyPr/>
          <a:lstStyle/>
          <a:p>
            <a:r>
              <a:rPr lang="en-SG" sz="3200" dirty="0"/>
              <a:t>Vision Transformer (</a:t>
            </a:r>
            <a:r>
              <a:rPr lang="en-SG" sz="3200" dirty="0" err="1"/>
              <a:t>ViT</a:t>
            </a:r>
            <a:r>
              <a:rPr lang="en-SG" sz="3200" dirty="0"/>
              <a:t>) compared with </a:t>
            </a:r>
            <a:r>
              <a:rPr lang="en-SG" sz="3200" dirty="0" err="1"/>
              <a:t>Alexnet</a:t>
            </a:r>
            <a:endParaRPr lang="en-US" dirty="0"/>
          </a:p>
        </p:txBody>
      </p:sp>
      <p:sp>
        <p:nvSpPr>
          <p:cNvPr id="3" name="AutoShape 4" descr="Comparison of popular CNN architectures. The vertical axis shows top 1... |  Download Scientific Diagram">
            <a:extLst>
              <a:ext uri="{FF2B5EF4-FFF2-40B4-BE49-F238E27FC236}">
                <a16:creationId xmlns:a16="http://schemas.microsoft.com/office/drawing/2014/main" id="{25CC9D59-AE27-1D58-4591-8D27C0377D4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599" y="3276599"/>
            <a:ext cx="2648309" cy="2648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MY"/>
          </a:p>
        </p:txBody>
      </p:sp>
      <p:pic>
        <p:nvPicPr>
          <p:cNvPr id="7" name="Picture 2" descr="How the Vision Transformer (ViT) works in 10 minutes: an image is worth  16x16 words | AI Summer">
            <a:extLst>
              <a:ext uri="{FF2B5EF4-FFF2-40B4-BE49-F238E27FC236}">
                <a16:creationId xmlns:a16="http://schemas.microsoft.com/office/drawing/2014/main" id="{54EB7C41-D134-44B1-98A1-D39D5560DD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5209" y="1368008"/>
            <a:ext cx="8682826" cy="5263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4375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FC2AB77-B05F-9144-A6F9-8C18C75C30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0280" y="449927"/>
            <a:ext cx="9687755" cy="584775"/>
          </a:xfrm>
          <a:prstGeom prst="rect">
            <a:avLst/>
          </a:prstGeom>
        </p:spPr>
        <p:txBody>
          <a:bodyPr/>
          <a:lstStyle/>
          <a:p>
            <a:r>
              <a:rPr lang="en-SG" sz="3200" dirty="0"/>
              <a:t>Convolutional Vision Transformer (</a:t>
            </a:r>
            <a:r>
              <a:rPr lang="en-SG" sz="3200" dirty="0" err="1"/>
              <a:t>ConViT</a:t>
            </a:r>
            <a:r>
              <a:rPr lang="en-SG" sz="3200" dirty="0"/>
              <a:t>)</a:t>
            </a:r>
            <a:endParaRPr lang="en-US" dirty="0"/>
          </a:p>
        </p:txBody>
      </p:sp>
      <p:sp>
        <p:nvSpPr>
          <p:cNvPr id="3" name="AutoShape 4" descr="Comparison of popular CNN architectures. The vertical axis shows top 1... |  Download Scientific Diagram">
            <a:extLst>
              <a:ext uri="{FF2B5EF4-FFF2-40B4-BE49-F238E27FC236}">
                <a16:creationId xmlns:a16="http://schemas.microsoft.com/office/drawing/2014/main" id="{25CC9D59-AE27-1D58-4591-8D27C0377D4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599" y="3276599"/>
            <a:ext cx="2648309" cy="2648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MY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ED7083F-2C24-7BFC-DD2F-37FD003B0C03}"/>
              </a:ext>
            </a:extLst>
          </p:cNvPr>
          <p:cNvSpPr txBox="1">
            <a:spLocks/>
          </p:cNvSpPr>
          <p:nvPr/>
        </p:nvSpPr>
        <p:spPr>
          <a:xfrm>
            <a:off x="595027" y="1324154"/>
            <a:ext cx="4192633" cy="50162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latin typeface="Calibri Light" panose="020F0302020204030204" pitchFamily="34" charset="0"/>
                <a:cs typeface="Calibri Light" panose="020F0302020204030204" pitchFamily="34" charset="0"/>
              </a:rPr>
              <a:t>Introduced by </a:t>
            </a:r>
            <a:r>
              <a:rPr lang="en-US" sz="2200" i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d’Ascoli</a:t>
            </a:r>
            <a:r>
              <a:rPr lang="en-US" sz="2200" i="1" dirty="0">
                <a:latin typeface="Calibri Light" panose="020F0302020204030204" pitchFamily="34" charset="0"/>
                <a:cs typeface="Calibri Light" panose="020F0302020204030204" pitchFamily="34" charset="0"/>
              </a:rPr>
              <a:t> et. al. 2021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Introduce gated positional self-attention (GPSA)</a:t>
            </a:r>
          </a:p>
          <a:p>
            <a:pPr lvl="1">
              <a:lnSpc>
                <a:spcPct val="100000"/>
              </a:lnSpc>
              <a:spcAft>
                <a:spcPts val="600"/>
              </a:spcAft>
            </a:pPr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equip “soft” convolutional inductive bias into the ViT.</a:t>
            </a:r>
          </a:p>
          <a:p>
            <a:pPr lvl="1">
              <a:lnSpc>
                <a:spcPct val="100000"/>
              </a:lnSpc>
              <a:spcAft>
                <a:spcPts val="600"/>
              </a:spcAft>
            </a:pPr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mimic the locality of convolutional layers, then give each attention head the freedom to escape locality by adjusting a gating parameter regulating the attention paid to position versus content information</a:t>
            </a:r>
            <a:endParaRPr lang="en-SG" sz="32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0" indent="0">
              <a:buNone/>
            </a:pPr>
            <a:endParaRPr lang="en-US" sz="20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FB618A5F-123E-8325-C8BF-1C62319176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5961" y="1289989"/>
            <a:ext cx="5244861" cy="4683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390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FC2AB77-B05F-9144-A6F9-8C18C75C30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0280" y="449927"/>
            <a:ext cx="9687755" cy="621773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14000"/>
              </a:lnSpc>
            </a:pPr>
            <a:r>
              <a:rPr lang="en-SG" sz="3200" dirty="0">
                <a:latin typeface="Calibri Light" panose="020F0302020204030204" pitchFamily="34" charset="0"/>
                <a:cs typeface="Calibri Light" panose="020F0302020204030204" pitchFamily="34" charset="0"/>
              </a:rPr>
              <a:t>Performance Evaluation</a:t>
            </a:r>
          </a:p>
        </p:txBody>
      </p:sp>
      <p:sp>
        <p:nvSpPr>
          <p:cNvPr id="3" name="AutoShape 4" descr="Comparison of popular CNN architectures. The vertical axis shows top 1... |  Download Scientific Diagram">
            <a:extLst>
              <a:ext uri="{FF2B5EF4-FFF2-40B4-BE49-F238E27FC236}">
                <a16:creationId xmlns:a16="http://schemas.microsoft.com/office/drawing/2014/main" id="{25CC9D59-AE27-1D58-4591-8D27C0377D4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599" y="3276599"/>
            <a:ext cx="2648309" cy="2648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MY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0E52A24-FCF7-7534-232C-F10AA12DC5F6}"/>
              </a:ext>
            </a:extLst>
          </p:cNvPr>
          <p:cNvSpPr txBox="1">
            <a:spLocks/>
          </p:cNvSpPr>
          <p:nvPr/>
        </p:nvSpPr>
        <p:spPr>
          <a:xfrm>
            <a:off x="838200" y="1274387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4000"/>
              </a:lnSpc>
            </a:pPr>
            <a:r>
              <a:rPr lang="en-SG" sz="2500" dirty="0">
                <a:latin typeface="Calibri Light" panose="020F0302020204030204" pitchFamily="34" charset="0"/>
                <a:cs typeface="Calibri Light" panose="020F0302020204030204" pitchFamily="34" charset="0"/>
              </a:rPr>
              <a:t>Accuracy, </a:t>
            </a:r>
          </a:p>
          <a:p>
            <a:pPr>
              <a:lnSpc>
                <a:spcPct val="114000"/>
              </a:lnSpc>
            </a:pPr>
            <a:r>
              <a:rPr lang="en-SG" sz="2500" dirty="0">
                <a:latin typeface="Calibri Light" panose="020F0302020204030204" pitchFamily="34" charset="0"/>
                <a:cs typeface="Calibri Light" panose="020F0302020204030204" pitchFamily="34" charset="0"/>
              </a:rPr>
              <a:t>Sensitivity, </a:t>
            </a:r>
          </a:p>
          <a:p>
            <a:pPr>
              <a:lnSpc>
                <a:spcPct val="114000"/>
              </a:lnSpc>
            </a:pPr>
            <a:r>
              <a:rPr lang="en-SG" sz="2500" dirty="0">
                <a:latin typeface="Calibri Light" panose="020F0302020204030204" pitchFamily="34" charset="0"/>
                <a:cs typeface="Calibri Light" panose="020F0302020204030204" pitchFamily="34" charset="0"/>
              </a:rPr>
              <a:t>Specificity, </a:t>
            </a:r>
          </a:p>
          <a:p>
            <a:pPr>
              <a:lnSpc>
                <a:spcPct val="114000"/>
              </a:lnSpc>
            </a:pPr>
            <a:r>
              <a:rPr lang="en-SG" sz="2500" dirty="0">
                <a:latin typeface="Calibri Light" panose="020F0302020204030204" pitchFamily="34" charset="0"/>
                <a:cs typeface="Calibri Light" panose="020F0302020204030204" pitchFamily="34" charset="0"/>
              </a:rPr>
              <a:t>Negative Predictive Value (NPV), </a:t>
            </a:r>
          </a:p>
          <a:p>
            <a:pPr>
              <a:lnSpc>
                <a:spcPct val="114000"/>
              </a:lnSpc>
            </a:pPr>
            <a:r>
              <a:rPr lang="en-SG" sz="2500" dirty="0">
                <a:latin typeface="Calibri Light" panose="020F0302020204030204" pitchFamily="34" charset="0"/>
                <a:cs typeface="Calibri Light" panose="020F0302020204030204" pitchFamily="34" charset="0"/>
              </a:rPr>
              <a:t>Positive Predictive Value (PPV), </a:t>
            </a:r>
          </a:p>
          <a:p>
            <a:pPr>
              <a:lnSpc>
                <a:spcPct val="114000"/>
              </a:lnSpc>
            </a:pPr>
            <a:r>
              <a:rPr lang="en-SG" sz="2500" dirty="0">
                <a:latin typeface="Calibri Light" panose="020F0302020204030204" pitchFamily="34" charset="0"/>
                <a:cs typeface="Calibri Light" panose="020F0302020204030204" pitchFamily="34" charset="0"/>
              </a:rPr>
              <a:t>F1-Score</a:t>
            </a:r>
          </a:p>
          <a:p>
            <a:pPr marL="0" indent="0">
              <a:lnSpc>
                <a:spcPct val="114000"/>
              </a:lnSpc>
              <a:buNone/>
            </a:pPr>
            <a:endParaRPr lang="en-SG" sz="28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0" indent="0">
              <a:lnSpc>
                <a:spcPct val="114000"/>
              </a:lnSpc>
              <a:buNone/>
            </a:pPr>
            <a:r>
              <a:rPr lang="en-SG" sz="2800" dirty="0">
                <a:latin typeface="Calibri Light" panose="020F0302020204030204" pitchFamily="34" charset="0"/>
                <a:cs typeface="Calibri Light" panose="020F0302020204030204" pitchFamily="34" charset="0"/>
              </a:rPr>
              <a:t>Transfer Learning</a:t>
            </a:r>
          </a:p>
          <a:p>
            <a:pPr marL="0" indent="0">
              <a:lnSpc>
                <a:spcPct val="114000"/>
              </a:lnSpc>
              <a:buNone/>
            </a:pPr>
            <a:endParaRPr lang="en-SG" sz="28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0" indent="0">
              <a:lnSpc>
                <a:spcPct val="114000"/>
              </a:lnSpc>
              <a:buNone/>
            </a:pPr>
            <a:r>
              <a:rPr lang="en-SG" sz="2800" dirty="0">
                <a:latin typeface="Calibri Light" panose="020F0302020204030204" pitchFamily="34" charset="0"/>
                <a:cs typeface="Calibri Light" panose="020F0302020204030204" pitchFamily="34" charset="0"/>
              </a:rPr>
              <a:t>80% Training 20% Test</a:t>
            </a:r>
          </a:p>
          <a:p>
            <a:pPr>
              <a:lnSpc>
                <a:spcPct val="114000"/>
              </a:lnSpc>
            </a:pPr>
            <a:r>
              <a:rPr lang="en-SG" sz="2800" dirty="0">
                <a:latin typeface="Calibri Light" panose="020F0302020204030204" pitchFamily="34" charset="0"/>
                <a:cs typeface="Calibri Light" panose="020F0302020204030204" pitchFamily="34" charset="0"/>
              </a:rPr>
              <a:t>Google </a:t>
            </a:r>
            <a:r>
              <a:rPr lang="en-SG" sz="28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Colab</a:t>
            </a:r>
            <a:r>
              <a:rPr lang="en-SG" sz="2800" dirty="0">
                <a:latin typeface="Calibri Light" panose="020F0302020204030204" pitchFamily="34" charset="0"/>
                <a:cs typeface="Calibri Light" panose="020F0302020204030204" pitchFamily="34" charset="0"/>
              </a:rPr>
              <a:t>: Tesla P100 GPU</a:t>
            </a:r>
            <a:endParaRPr lang="en-SG" sz="25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7ECDAB5-268C-41E9-19AE-4B7DF9BCB4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07" b="20454"/>
          <a:stretch/>
        </p:blipFill>
        <p:spPr bwMode="auto">
          <a:xfrm>
            <a:off x="6984520" y="2547115"/>
            <a:ext cx="4934309" cy="3036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24828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61C98-A5FE-ED4E-B5D8-1E13D7FFD3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0280" y="1869344"/>
            <a:ext cx="5413929" cy="92333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88D8D4B-E3D9-D1BE-F1A7-CDC0DF9425DC}"/>
              </a:ext>
            </a:extLst>
          </p:cNvPr>
          <p:cNvSpPr txBox="1">
            <a:spLocks/>
          </p:cNvSpPr>
          <p:nvPr/>
        </p:nvSpPr>
        <p:spPr>
          <a:xfrm>
            <a:off x="718929" y="2923905"/>
            <a:ext cx="7152861" cy="199809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MY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Comparison of Networks</a:t>
            </a:r>
          </a:p>
          <a:p>
            <a:r>
              <a:rPr lang="en-MY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Comparison with SOTA</a:t>
            </a:r>
          </a:p>
          <a:p>
            <a:r>
              <a:rPr lang="en-MY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Comparison of Time</a:t>
            </a:r>
          </a:p>
        </p:txBody>
      </p:sp>
      <p:pic>
        <p:nvPicPr>
          <p:cNvPr id="5122" name="Picture 2" descr="Linear Classification GIF | Gfycat">
            <a:extLst>
              <a:ext uri="{FF2B5EF4-FFF2-40B4-BE49-F238E27FC236}">
                <a16:creationId xmlns:a16="http://schemas.microsoft.com/office/drawing/2014/main" id="{8D3CA843-5A7A-585A-EE8B-E0E3E9420F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1171305"/>
            <a:ext cx="3810000" cy="350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14967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FC2AB77-B05F-9144-A6F9-8C18C75C30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0280" y="449927"/>
            <a:ext cx="9687755" cy="621773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14000"/>
              </a:lnSpc>
            </a:pPr>
            <a:r>
              <a:rPr lang="en-SG" sz="3200" dirty="0">
                <a:latin typeface="Calibri Light" panose="020F0302020204030204" pitchFamily="34" charset="0"/>
                <a:cs typeface="Calibri Light" panose="020F0302020204030204" pitchFamily="34" charset="0"/>
              </a:rPr>
              <a:t>Performance: CNNs &amp; Vision Transformers</a:t>
            </a:r>
          </a:p>
        </p:txBody>
      </p:sp>
      <p:sp>
        <p:nvSpPr>
          <p:cNvPr id="3" name="AutoShape 4" descr="Comparison of popular CNN architectures. The vertical axis shows top 1... |  Download Scientific Diagram">
            <a:extLst>
              <a:ext uri="{FF2B5EF4-FFF2-40B4-BE49-F238E27FC236}">
                <a16:creationId xmlns:a16="http://schemas.microsoft.com/office/drawing/2014/main" id="{25CC9D59-AE27-1D58-4591-8D27C0377D4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599" y="3276599"/>
            <a:ext cx="2648309" cy="2648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MY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0E52A24-FCF7-7534-232C-F10AA12DC5F6}"/>
              </a:ext>
            </a:extLst>
          </p:cNvPr>
          <p:cNvSpPr txBox="1">
            <a:spLocks/>
          </p:cNvSpPr>
          <p:nvPr/>
        </p:nvSpPr>
        <p:spPr>
          <a:xfrm>
            <a:off x="838200" y="1274387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4000"/>
              </a:lnSpc>
            </a:pPr>
            <a:r>
              <a:rPr lang="en-SG" sz="2500" dirty="0">
                <a:latin typeface="Calibri Light" panose="020F0302020204030204" pitchFamily="34" charset="0"/>
                <a:cs typeface="Calibri Light" panose="020F0302020204030204" pitchFamily="34" charset="0"/>
              </a:rPr>
              <a:t>Accuracy, Sensitivity, Specificity, Negative Predictive Value (NPV), Positive Predictive Value (PPV), F1-Score</a:t>
            </a:r>
          </a:p>
          <a:p>
            <a:pPr>
              <a:lnSpc>
                <a:spcPct val="114000"/>
              </a:lnSpc>
            </a:pPr>
            <a:r>
              <a:rPr lang="en-SG" sz="2800" dirty="0">
                <a:latin typeface="Calibri Light" panose="020F0302020204030204" pitchFamily="34" charset="0"/>
                <a:cs typeface="Calibri Light" panose="020F0302020204030204" pitchFamily="34" charset="0"/>
              </a:rPr>
              <a:t>Transfer Learning</a:t>
            </a:r>
          </a:p>
          <a:p>
            <a:pPr>
              <a:lnSpc>
                <a:spcPct val="114000"/>
              </a:lnSpc>
            </a:pPr>
            <a:r>
              <a:rPr lang="en-SG" sz="2800" dirty="0">
                <a:latin typeface="Calibri Light" panose="020F0302020204030204" pitchFamily="34" charset="0"/>
                <a:cs typeface="Calibri Light" panose="020F0302020204030204" pitchFamily="34" charset="0"/>
              </a:rPr>
              <a:t>Google </a:t>
            </a:r>
            <a:r>
              <a:rPr lang="en-SG" sz="28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Colab</a:t>
            </a:r>
            <a:r>
              <a:rPr lang="en-SG" sz="2800" dirty="0">
                <a:latin typeface="Calibri Light" panose="020F0302020204030204" pitchFamily="34" charset="0"/>
                <a:cs typeface="Calibri Light" panose="020F0302020204030204" pitchFamily="34" charset="0"/>
              </a:rPr>
              <a:t>: Tesla P100 GPU</a:t>
            </a:r>
            <a:endParaRPr lang="en-SG" sz="25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graphicFrame>
        <p:nvGraphicFramePr>
          <p:cNvPr id="6" name="Table 16">
            <a:extLst>
              <a:ext uri="{FF2B5EF4-FFF2-40B4-BE49-F238E27FC236}">
                <a16:creationId xmlns:a16="http://schemas.microsoft.com/office/drawing/2014/main" id="{7EBC4C48-4DEF-F98E-9A7B-B3A1CD24A13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59972372"/>
              </p:ext>
            </p:extLst>
          </p:nvPr>
        </p:nvGraphicFramePr>
        <p:xfrm>
          <a:off x="838206" y="1690688"/>
          <a:ext cx="10515594" cy="3636059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386914">
                  <a:extLst>
                    <a:ext uri="{9D8B030D-6E8A-4147-A177-3AD203B41FA5}">
                      <a16:colId xmlns:a16="http://schemas.microsoft.com/office/drawing/2014/main" val="3669309593"/>
                    </a:ext>
                  </a:extLst>
                </a:gridCol>
                <a:gridCol w="1354780">
                  <a:extLst>
                    <a:ext uri="{9D8B030D-6E8A-4147-A177-3AD203B41FA5}">
                      <a16:colId xmlns:a16="http://schemas.microsoft.com/office/drawing/2014/main" val="481956848"/>
                    </a:ext>
                  </a:extLst>
                </a:gridCol>
                <a:gridCol w="1354780">
                  <a:extLst>
                    <a:ext uri="{9D8B030D-6E8A-4147-A177-3AD203B41FA5}">
                      <a16:colId xmlns:a16="http://schemas.microsoft.com/office/drawing/2014/main" val="344987455"/>
                    </a:ext>
                  </a:extLst>
                </a:gridCol>
                <a:gridCol w="1354780">
                  <a:extLst>
                    <a:ext uri="{9D8B030D-6E8A-4147-A177-3AD203B41FA5}">
                      <a16:colId xmlns:a16="http://schemas.microsoft.com/office/drawing/2014/main" val="2204647549"/>
                    </a:ext>
                  </a:extLst>
                </a:gridCol>
                <a:gridCol w="1354780">
                  <a:extLst>
                    <a:ext uri="{9D8B030D-6E8A-4147-A177-3AD203B41FA5}">
                      <a16:colId xmlns:a16="http://schemas.microsoft.com/office/drawing/2014/main" val="2712330722"/>
                    </a:ext>
                  </a:extLst>
                </a:gridCol>
                <a:gridCol w="1354780">
                  <a:extLst>
                    <a:ext uri="{9D8B030D-6E8A-4147-A177-3AD203B41FA5}">
                      <a16:colId xmlns:a16="http://schemas.microsoft.com/office/drawing/2014/main" val="4211216224"/>
                    </a:ext>
                  </a:extLst>
                </a:gridCol>
                <a:gridCol w="1354780">
                  <a:extLst>
                    <a:ext uri="{9D8B030D-6E8A-4147-A177-3AD203B41FA5}">
                      <a16:colId xmlns:a16="http://schemas.microsoft.com/office/drawing/2014/main" val="3965970498"/>
                    </a:ext>
                  </a:extLst>
                </a:gridCol>
              </a:tblGrid>
              <a:tr h="519437">
                <a:tc>
                  <a:txBody>
                    <a:bodyPr/>
                    <a:lstStyle/>
                    <a:p>
                      <a:pPr indent="144145" algn="l" hangingPunct="0">
                        <a:lnSpc>
                          <a:spcPct val="100000"/>
                        </a:lnSpc>
                      </a:pPr>
                      <a:r>
                        <a:rPr lang="en-US" sz="20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Model</a:t>
                      </a:r>
                      <a:endParaRPr lang="en-MY" sz="2400" b="0" i="0" dirty="0">
                        <a:effectLst/>
                        <a:latin typeface="Calibri Light" panose="020F0302020204030204" pitchFamily="34" charset="0"/>
                        <a:ea typeface="Times New Roman" panose="02020603050405020304" pitchFamily="18" charset="0"/>
                        <a:cs typeface="Calibri Light" panose="020F0302020204030204" pitchFamily="34" charset="0"/>
                      </a:endParaRPr>
                    </a:p>
                  </a:txBody>
                  <a:tcPr marL="44450" marR="44450" marT="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indent="144145" algn="ctr" hangingPunct="0">
                        <a:lnSpc>
                          <a:spcPct val="100000"/>
                        </a:lnSpc>
                      </a:pPr>
                      <a:r>
                        <a:rPr lang="en-US" sz="20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Accuracy</a:t>
                      </a:r>
                      <a:endParaRPr lang="en-MY" sz="2400" b="0" i="0" dirty="0">
                        <a:effectLst/>
                        <a:latin typeface="Calibri Light" panose="020F0302020204030204" pitchFamily="34" charset="0"/>
                        <a:ea typeface="Times New Roman" panose="02020603050405020304" pitchFamily="18" charset="0"/>
                        <a:cs typeface="Calibri Light" panose="020F0302020204030204" pitchFamily="34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indent="144145" algn="ctr" hangingPunct="0">
                        <a:lnSpc>
                          <a:spcPct val="100000"/>
                        </a:lnSpc>
                      </a:pPr>
                      <a:r>
                        <a:rPr lang="en-US" sz="20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Sensitivity</a:t>
                      </a:r>
                      <a:endParaRPr lang="en-MY" sz="2400" b="0" i="0" dirty="0">
                        <a:effectLst/>
                        <a:latin typeface="Calibri Light" panose="020F0302020204030204" pitchFamily="34" charset="0"/>
                        <a:ea typeface="Times New Roman" panose="02020603050405020304" pitchFamily="18" charset="0"/>
                        <a:cs typeface="Calibri Light" panose="020F030202020403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indent="144145" algn="ctr" hangingPunct="0">
                        <a:lnSpc>
                          <a:spcPct val="100000"/>
                        </a:lnSpc>
                      </a:pPr>
                      <a:r>
                        <a:rPr lang="en-US" sz="20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Specificity</a:t>
                      </a:r>
                      <a:endParaRPr lang="en-MY" sz="2400" b="0" i="0" dirty="0">
                        <a:effectLst/>
                        <a:latin typeface="Calibri Light" panose="020F0302020204030204" pitchFamily="34" charset="0"/>
                        <a:ea typeface="Times New Roman" panose="02020603050405020304" pitchFamily="18" charset="0"/>
                        <a:cs typeface="Calibri Light" panose="020F030202020403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indent="144145" algn="ctr" hangingPunct="0">
                        <a:lnSpc>
                          <a:spcPct val="100000"/>
                        </a:lnSpc>
                      </a:pPr>
                      <a:r>
                        <a:rPr lang="en-US" sz="20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PPV</a:t>
                      </a:r>
                      <a:endParaRPr lang="en-MY" sz="2400" b="0" i="0" dirty="0">
                        <a:effectLst/>
                        <a:latin typeface="Calibri Light" panose="020F0302020204030204" pitchFamily="34" charset="0"/>
                        <a:ea typeface="Times New Roman" panose="02020603050405020304" pitchFamily="18" charset="0"/>
                        <a:cs typeface="Calibri Light" panose="020F030202020403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indent="144145" algn="ctr" hangingPunct="0">
                        <a:lnSpc>
                          <a:spcPct val="100000"/>
                        </a:lnSpc>
                      </a:pPr>
                      <a:r>
                        <a:rPr lang="en-US" sz="2000" b="0" i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NPV</a:t>
                      </a:r>
                      <a:endParaRPr lang="en-MY" sz="2400" b="0" i="0">
                        <a:effectLst/>
                        <a:latin typeface="Calibri Light" panose="020F0302020204030204" pitchFamily="34" charset="0"/>
                        <a:ea typeface="Times New Roman" panose="02020603050405020304" pitchFamily="18" charset="0"/>
                        <a:cs typeface="Calibri Light" panose="020F030202020403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indent="144145" algn="ctr" hangingPunct="0">
                        <a:lnSpc>
                          <a:spcPct val="100000"/>
                        </a:lnSpc>
                      </a:pPr>
                      <a:r>
                        <a:rPr lang="en-US" sz="2000" b="0" i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F1-Score</a:t>
                      </a:r>
                      <a:endParaRPr lang="en-MY" sz="2400" b="0" i="0">
                        <a:effectLst/>
                        <a:latin typeface="Calibri Light" panose="020F0302020204030204" pitchFamily="34" charset="0"/>
                        <a:ea typeface="Times New Roman" panose="02020603050405020304" pitchFamily="18" charset="0"/>
                        <a:cs typeface="Calibri Light" panose="020F0302020204030204" pitchFamily="34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705112218"/>
                  </a:ext>
                </a:extLst>
              </a:tr>
              <a:tr h="519437">
                <a:tc>
                  <a:txBody>
                    <a:bodyPr/>
                    <a:lstStyle/>
                    <a:p>
                      <a:pPr indent="144145" algn="l" hangingPunct="0">
                        <a:lnSpc>
                          <a:spcPct val="100000"/>
                        </a:lnSpc>
                      </a:pPr>
                      <a:r>
                        <a:rPr lang="en-US" sz="20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ResNet50</a:t>
                      </a:r>
                      <a:endParaRPr lang="en-MY" sz="2400" b="0" i="0" dirty="0">
                        <a:effectLst/>
                        <a:latin typeface="Calibri Light" panose="020F0302020204030204" pitchFamily="34" charset="0"/>
                        <a:ea typeface="Times New Roman" panose="02020603050405020304" pitchFamily="18" charset="0"/>
                        <a:cs typeface="Calibri Light" panose="020F0302020204030204" pitchFamily="34" charset="0"/>
                      </a:endParaRPr>
                    </a:p>
                  </a:txBody>
                  <a:tcPr marL="44450" marR="44450" marT="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144145" algn="ctr" hangingPunct="0">
                        <a:lnSpc>
                          <a:spcPct val="100000"/>
                        </a:lnSpc>
                      </a:pPr>
                      <a:r>
                        <a:rPr lang="en-US" sz="20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0.880</a:t>
                      </a:r>
                      <a:endParaRPr lang="en-MY" sz="2400" b="0" i="0" dirty="0">
                        <a:effectLst/>
                        <a:latin typeface="Calibri Light" panose="020F0302020204030204" pitchFamily="34" charset="0"/>
                        <a:ea typeface="Times New Roman" panose="02020603050405020304" pitchFamily="18" charset="0"/>
                        <a:cs typeface="Calibri Light" panose="020F0302020204030204" pitchFamily="34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144145" algn="ctr" hangingPunct="0">
                        <a:lnSpc>
                          <a:spcPct val="100000"/>
                        </a:lnSpc>
                      </a:pPr>
                      <a:r>
                        <a:rPr lang="en-US" sz="20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0.846</a:t>
                      </a:r>
                      <a:endParaRPr lang="en-MY" sz="2400" b="0" i="0" dirty="0">
                        <a:effectLst/>
                        <a:latin typeface="Calibri Light" panose="020F0302020204030204" pitchFamily="34" charset="0"/>
                        <a:ea typeface="Times New Roman" panose="02020603050405020304" pitchFamily="18" charset="0"/>
                        <a:cs typeface="Calibri Light" panose="020F0302020204030204" pitchFamily="34" charset="0"/>
                      </a:endParaRPr>
                    </a:p>
                  </a:txBody>
                  <a:tcPr marL="44450" marR="44450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144145" algn="ctr" hangingPunct="0">
                        <a:lnSpc>
                          <a:spcPct val="100000"/>
                        </a:lnSpc>
                      </a:pPr>
                      <a:r>
                        <a:rPr lang="en-US" sz="2000" b="0" i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0.910</a:t>
                      </a:r>
                      <a:endParaRPr lang="en-MY" sz="2400" b="0" i="0">
                        <a:effectLst/>
                        <a:latin typeface="Calibri Light" panose="020F0302020204030204" pitchFamily="34" charset="0"/>
                        <a:ea typeface="Times New Roman" panose="02020603050405020304" pitchFamily="18" charset="0"/>
                        <a:cs typeface="Calibri Light" panose="020F0302020204030204" pitchFamily="34" charset="0"/>
                      </a:endParaRPr>
                    </a:p>
                  </a:txBody>
                  <a:tcPr marL="44450" marR="44450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144145" algn="ctr" hangingPunct="0">
                        <a:lnSpc>
                          <a:spcPct val="100000"/>
                        </a:lnSpc>
                      </a:pPr>
                      <a:r>
                        <a:rPr lang="en-US" sz="2000" b="0" i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0.892</a:t>
                      </a:r>
                      <a:endParaRPr lang="en-MY" sz="2400" b="0" i="0">
                        <a:effectLst/>
                        <a:latin typeface="Calibri Light" panose="020F0302020204030204" pitchFamily="34" charset="0"/>
                        <a:ea typeface="Times New Roman" panose="02020603050405020304" pitchFamily="18" charset="0"/>
                        <a:cs typeface="Calibri Light" panose="020F0302020204030204" pitchFamily="34" charset="0"/>
                      </a:endParaRPr>
                    </a:p>
                  </a:txBody>
                  <a:tcPr marL="44450" marR="44450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144145" algn="ctr" hangingPunct="0">
                        <a:lnSpc>
                          <a:spcPct val="100000"/>
                        </a:lnSpc>
                      </a:pPr>
                      <a:r>
                        <a:rPr lang="en-US" sz="2000" b="0" i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0.870</a:t>
                      </a:r>
                      <a:endParaRPr lang="en-MY" sz="2400" b="0" i="0">
                        <a:effectLst/>
                        <a:latin typeface="Calibri Light" panose="020F0302020204030204" pitchFamily="34" charset="0"/>
                        <a:ea typeface="Times New Roman" panose="02020603050405020304" pitchFamily="18" charset="0"/>
                        <a:cs typeface="Calibri Light" panose="020F0302020204030204" pitchFamily="34" charset="0"/>
                      </a:endParaRPr>
                    </a:p>
                  </a:txBody>
                  <a:tcPr marL="44450" marR="44450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144145" algn="ctr" hangingPunct="0">
                        <a:lnSpc>
                          <a:spcPct val="100000"/>
                        </a:lnSpc>
                      </a:pPr>
                      <a:r>
                        <a:rPr lang="en-US" sz="2000" b="0" i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0.868</a:t>
                      </a:r>
                      <a:endParaRPr lang="en-MY" sz="2400" b="0" i="0">
                        <a:effectLst/>
                        <a:latin typeface="Calibri Light" panose="020F0302020204030204" pitchFamily="34" charset="0"/>
                        <a:ea typeface="Times New Roman" panose="02020603050405020304" pitchFamily="18" charset="0"/>
                        <a:cs typeface="Calibri Light" panose="020F0302020204030204" pitchFamily="34" charset="0"/>
                      </a:endParaRPr>
                    </a:p>
                  </a:txBody>
                  <a:tcPr marL="44450" marR="44450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1253468"/>
                  </a:ext>
                </a:extLst>
              </a:tr>
              <a:tr h="519437">
                <a:tc>
                  <a:txBody>
                    <a:bodyPr/>
                    <a:lstStyle/>
                    <a:p>
                      <a:pPr indent="144145" algn="l" hangingPunct="0">
                        <a:lnSpc>
                          <a:spcPct val="100000"/>
                        </a:lnSpc>
                      </a:pPr>
                      <a:r>
                        <a:rPr lang="en-US" sz="20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Inception V4</a:t>
                      </a:r>
                      <a:endParaRPr lang="en-MY" sz="2400" b="0" i="0" dirty="0">
                        <a:effectLst/>
                        <a:latin typeface="Calibri Light" panose="020F0302020204030204" pitchFamily="34" charset="0"/>
                        <a:ea typeface="Times New Roman" panose="02020603050405020304" pitchFamily="18" charset="0"/>
                        <a:cs typeface="Calibri Light" panose="020F0302020204030204" pitchFamily="34" charset="0"/>
                      </a:endParaRPr>
                    </a:p>
                  </a:txBody>
                  <a:tcPr marL="44450" marR="44450" marT="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144145" algn="ctr" hangingPunct="0">
                        <a:lnSpc>
                          <a:spcPct val="100000"/>
                        </a:lnSpc>
                      </a:pPr>
                      <a:r>
                        <a:rPr lang="en-US" sz="20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0.928</a:t>
                      </a:r>
                      <a:endParaRPr lang="en-MY" sz="2400" b="0" i="0" dirty="0">
                        <a:effectLst/>
                        <a:latin typeface="Calibri Light" panose="020F0302020204030204" pitchFamily="34" charset="0"/>
                        <a:ea typeface="Times New Roman" panose="02020603050405020304" pitchFamily="18" charset="0"/>
                        <a:cs typeface="Calibri Light" panose="020F0302020204030204" pitchFamily="34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144145" algn="ctr" hangingPunct="0">
                        <a:lnSpc>
                          <a:spcPct val="100000"/>
                        </a:lnSpc>
                      </a:pPr>
                      <a:r>
                        <a:rPr lang="en-US" sz="20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0.886</a:t>
                      </a:r>
                      <a:endParaRPr lang="en-MY" sz="2400" b="0" i="0" dirty="0">
                        <a:effectLst/>
                        <a:latin typeface="Calibri Light" panose="020F0302020204030204" pitchFamily="34" charset="0"/>
                        <a:ea typeface="Times New Roman" panose="02020603050405020304" pitchFamily="18" charset="0"/>
                        <a:cs typeface="Calibri Light" panose="020F0302020204030204" pitchFamily="34" charset="0"/>
                      </a:endParaRPr>
                    </a:p>
                  </a:txBody>
                  <a:tcPr marL="44450" marR="44450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144145" algn="ctr" hangingPunct="0">
                        <a:lnSpc>
                          <a:spcPct val="100000"/>
                        </a:lnSpc>
                      </a:pPr>
                      <a:r>
                        <a:rPr lang="en-US" sz="20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0.965</a:t>
                      </a:r>
                      <a:endParaRPr lang="en-MY" sz="2400" b="0" i="0" dirty="0">
                        <a:effectLst/>
                        <a:latin typeface="Calibri Light" panose="020F0302020204030204" pitchFamily="34" charset="0"/>
                        <a:ea typeface="Times New Roman" panose="02020603050405020304" pitchFamily="18" charset="0"/>
                        <a:cs typeface="Calibri Light" panose="020F0302020204030204" pitchFamily="34" charset="0"/>
                      </a:endParaRPr>
                    </a:p>
                  </a:txBody>
                  <a:tcPr marL="44450" marR="44450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144145" algn="ctr" hangingPunct="0">
                        <a:lnSpc>
                          <a:spcPct val="100000"/>
                        </a:lnSpc>
                      </a:pPr>
                      <a:r>
                        <a:rPr lang="en-US" sz="20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0.957</a:t>
                      </a:r>
                      <a:endParaRPr lang="en-MY" sz="2400" b="0" i="0" dirty="0">
                        <a:effectLst/>
                        <a:latin typeface="Calibri Light" panose="020F0302020204030204" pitchFamily="34" charset="0"/>
                        <a:ea typeface="Times New Roman" panose="02020603050405020304" pitchFamily="18" charset="0"/>
                        <a:cs typeface="Calibri Light" panose="020F0302020204030204" pitchFamily="34" charset="0"/>
                      </a:endParaRPr>
                    </a:p>
                  </a:txBody>
                  <a:tcPr marL="44450" marR="44450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144145" algn="ctr" hangingPunct="0">
                        <a:lnSpc>
                          <a:spcPct val="100000"/>
                        </a:lnSpc>
                      </a:pPr>
                      <a:r>
                        <a:rPr lang="en-US" sz="2000" b="0" i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0.906</a:t>
                      </a:r>
                      <a:endParaRPr lang="en-MY" sz="2400" b="0" i="0">
                        <a:effectLst/>
                        <a:latin typeface="Calibri Light" panose="020F0302020204030204" pitchFamily="34" charset="0"/>
                        <a:ea typeface="Times New Roman" panose="02020603050405020304" pitchFamily="18" charset="0"/>
                        <a:cs typeface="Calibri Light" panose="020F0302020204030204" pitchFamily="34" charset="0"/>
                      </a:endParaRPr>
                    </a:p>
                  </a:txBody>
                  <a:tcPr marL="44450" marR="44450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144145" algn="ctr" hangingPunct="0">
                        <a:lnSpc>
                          <a:spcPct val="100000"/>
                        </a:lnSpc>
                      </a:pPr>
                      <a:r>
                        <a:rPr lang="en-US" sz="2000" b="0" i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0.920</a:t>
                      </a:r>
                      <a:endParaRPr lang="en-MY" sz="2400" b="0" i="0">
                        <a:effectLst/>
                        <a:latin typeface="Calibri Light" panose="020F0302020204030204" pitchFamily="34" charset="0"/>
                        <a:ea typeface="Times New Roman" panose="02020603050405020304" pitchFamily="18" charset="0"/>
                        <a:cs typeface="Calibri Light" panose="020F0302020204030204" pitchFamily="34" charset="0"/>
                      </a:endParaRPr>
                    </a:p>
                  </a:txBody>
                  <a:tcPr marL="44450" marR="44450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8595098"/>
                  </a:ext>
                </a:extLst>
              </a:tr>
              <a:tr h="519437">
                <a:tc>
                  <a:txBody>
                    <a:bodyPr/>
                    <a:lstStyle/>
                    <a:p>
                      <a:pPr indent="144145" algn="l" hangingPunct="0">
                        <a:lnSpc>
                          <a:spcPct val="100000"/>
                        </a:lnSpc>
                      </a:pPr>
                      <a:r>
                        <a:rPr lang="en-US" sz="2000" b="0" i="0" dirty="0" err="1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Xception</a:t>
                      </a:r>
                      <a:endParaRPr lang="en-MY" sz="2400" b="0" i="0" dirty="0">
                        <a:effectLst/>
                        <a:latin typeface="Calibri Light" panose="020F0302020204030204" pitchFamily="34" charset="0"/>
                        <a:ea typeface="Times New Roman" panose="02020603050405020304" pitchFamily="18" charset="0"/>
                        <a:cs typeface="Calibri Light" panose="020F0302020204030204" pitchFamily="34" charset="0"/>
                      </a:endParaRPr>
                    </a:p>
                  </a:txBody>
                  <a:tcPr marL="44450" marR="44450" marT="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144145" algn="ctr" hangingPunct="0">
                        <a:lnSpc>
                          <a:spcPct val="100000"/>
                        </a:lnSpc>
                      </a:pPr>
                      <a:r>
                        <a:rPr lang="en-US" sz="20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0.914</a:t>
                      </a:r>
                      <a:endParaRPr lang="en-MY" sz="2400" b="0" i="0" dirty="0">
                        <a:effectLst/>
                        <a:latin typeface="Calibri Light" panose="020F0302020204030204" pitchFamily="34" charset="0"/>
                        <a:ea typeface="Times New Roman" panose="02020603050405020304" pitchFamily="18" charset="0"/>
                        <a:cs typeface="Calibri Light" panose="020F0302020204030204" pitchFamily="34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144145" algn="ctr" hangingPunct="0">
                        <a:lnSpc>
                          <a:spcPct val="100000"/>
                        </a:lnSpc>
                      </a:pPr>
                      <a:r>
                        <a:rPr lang="en-US" sz="20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0.914</a:t>
                      </a:r>
                      <a:endParaRPr lang="en-MY" sz="2400" b="0" i="0" dirty="0">
                        <a:effectLst/>
                        <a:latin typeface="Calibri Light" panose="020F0302020204030204" pitchFamily="34" charset="0"/>
                        <a:ea typeface="Times New Roman" panose="02020603050405020304" pitchFamily="18" charset="0"/>
                        <a:cs typeface="Calibri Light" panose="020F0302020204030204" pitchFamily="34" charset="0"/>
                      </a:endParaRPr>
                    </a:p>
                  </a:txBody>
                  <a:tcPr marL="44450" marR="44450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144145" algn="ctr" hangingPunct="0">
                        <a:lnSpc>
                          <a:spcPct val="100000"/>
                        </a:lnSpc>
                      </a:pPr>
                      <a:r>
                        <a:rPr lang="en-US" sz="20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0.915</a:t>
                      </a:r>
                      <a:endParaRPr lang="en-MY" sz="2400" b="0" i="0" dirty="0">
                        <a:effectLst/>
                        <a:latin typeface="Calibri Light" panose="020F0302020204030204" pitchFamily="34" charset="0"/>
                        <a:ea typeface="Times New Roman" panose="02020603050405020304" pitchFamily="18" charset="0"/>
                        <a:cs typeface="Calibri Light" panose="020F0302020204030204" pitchFamily="34" charset="0"/>
                      </a:endParaRPr>
                    </a:p>
                  </a:txBody>
                  <a:tcPr marL="44450" marR="44450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144145" algn="ctr" hangingPunct="0">
                        <a:lnSpc>
                          <a:spcPct val="100000"/>
                        </a:lnSpc>
                      </a:pPr>
                      <a:r>
                        <a:rPr lang="en-US" sz="20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0.904</a:t>
                      </a:r>
                      <a:endParaRPr lang="en-MY" sz="2400" b="0" i="0" dirty="0">
                        <a:effectLst/>
                        <a:latin typeface="Calibri Light" panose="020F0302020204030204" pitchFamily="34" charset="0"/>
                        <a:ea typeface="Times New Roman" panose="02020603050405020304" pitchFamily="18" charset="0"/>
                        <a:cs typeface="Calibri Light" panose="020F0302020204030204" pitchFamily="34" charset="0"/>
                      </a:endParaRPr>
                    </a:p>
                  </a:txBody>
                  <a:tcPr marL="44450" marR="44450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144145" algn="ctr" hangingPunct="0">
                        <a:lnSpc>
                          <a:spcPct val="100000"/>
                        </a:lnSpc>
                      </a:pPr>
                      <a:r>
                        <a:rPr lang="en-US" sz="20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0.924</a:t>
                      </a:r>
                      <a:endParaRPr lang="en-MY" sz="2400" b="0" i="0" dirty="0">
                        <a:effectLst/>
                        <a:latin typeface="Calibri Light" panose="020F0302020204030204" pitchFamily="34" charset="0"/>
                        <a:ea typeface="Times New Roman" panose="02020603050405020304" pitchFamily="18" charset="0"/>
                        <a:cs typeface="Calibri Light" panose="020F0302020204030204" pitchFamily="34" charset="0"/>
                      </a:endParaRPr>
                    </a:p>
                  </a:txBody>
                  <a:tcPr marL="44450" marR="44450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144145" algn="ctr" hangingPunct="0">
                        <a:lnSpc>
                          <a:spcPct val="100000"/>
                        </a:lnSpc>
                      </a:pPr>
                      <a:r>
                        <a:rPr lang="en-US" sz="20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0.909</a:t>
                      </a:r>
                      <a:endParaRPr lang="en-MY" sz="2400" b="0" i="0" dirty="0">
                        <a:effectLst/>
                        <a:latin typeface="Calibri Light" panose="020F0302020204030204" pitchFamily="34" charset="0"/>
                        <a:ea typeface="Times New Roman" panose="02020603050405020304" pitchFamily="18" charset="0"/>
                        <a:cs typeface="Calibri Light" panose="020F0302020204030204" pitchFamily="34" charset="0"/>
                      </a:endParaRPr>
                    </a:p>
                  </a:txBody>
                  <a:tcPr marL="44450" marR="44450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9851943"/>
                  </a:ext>
                </a:extLst>
              </a:tr>
              <a:tr h="519437">
                <a:tc>
                  <a:txBody>
                    <a:bodyPr/>
                    <a:lstStyle/>
                    <a:p>
                      <a:pPr indent="144145" algn="l" hangingPunct="0">
                        <a:lnSpc>
                          <a:spcPct val="100000"/>
                        </a:lnSpc>
                      </a:pPr>
                      <a:r>
                        <a:rPr lang="en-US" sz="20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VGG16 with BN</a:t>
                      </a:r>
                      <a:endParaRPr lang="en-MY" sz="2400" b="0" i="0" dirty="0">
                        <a:effectLst/>
                        <a:latin typeface="Calibri Light" panose="020F0302020204030204" pitchFamily="34" charset="0"/>
                        <a:ea typeface="Times New Roman" panose="02020603050405020304" pitchFamily="18" charset="0"/>
                        <a:cs typeface="Calibri Light" panose="020F0302020204030204" pitchFamily="34" charset="0"/>
                      </a:endParaRPr>
                    </a:p>
                  </a:txBody>
                  <a:tcPr marL="44450" marR="44450" marT="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144145" algn="ctr" hangingPunct="0">
                        <a:lnSpc>
                          <a:spcPct val="100000"/>
                        </a:lnSpc>
                      </a:pPr>
                      <a:r>
                        <a:rPr lang="en-US" sz="2000" b="0" i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0.952</a:t>
                      </a:r>
                      <a:endParaRPr lang="en-MY" sz="2400" b="0" i="0">
                        <a:effectLst/>
                        <a:latin typeface="Calibri Light" panose="020F0302020204030204" pitchFamily="34" charset="0"/>
                        <a:ea typeface="Times New Roman" panose="02020603050405020304" pitchFamily="18" charset="0"/>
                        <a:cs typeface="Calibri Light" panose="020F0302020204030204" pitchFamily="34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144145" algn="ctr" hangingPunct="0">
                        <a:lnSpc>
                          <a:spcPct val="100000"/>
                        </a:lnSpc>
                      </a:pPr>
                      <a:r>
                        <a:rPr lang="en-US" sz="2000" b="0" i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0.926</a:t>
                      </a:r>
                      <a:endParaRPr lang="en-MY" sz="2400" b="0" i="0">
                        <a:effectLst/>
                        <a:latin typeface="Calibri Light" panose="020F0302020204030204" pitchFamily="34" charset="0"/>
                        <a:ea typeface="Times New Roman" panose="02020603050405020304" pitchFamily="18" charset="0"/>
                        <a:cs typeface="Calibri Light" panose="020F0302020204030204" pitchFamily="34" charset="0"/>
                      </a:endParaRPr>
                    </a:p>
                  </a:txBody>
                  <a:tcPr marL="44450" marR="44450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144145" algn="ctr" hangingPunct="0">
                        <a:lnSpc>
                          <a:spcPct val="100000"/>
                        </a:lnSpc>
                      </a:pPr>
                      <a:r>
                        <a:rPr lang="en-US" sz="20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0.975</a:t>
                      </a:r>
                      <a:endParaRPr lang="en-MY" sz="2400" b="0" i="0" dirty="0">
                        <a:effectLst/>
                        <a:latin typeface="Calibri Light" panose="020F0302020204030204" pitchFamily="34" charset="0"/>
                        <a:ea typeface="Times New Roman" panose="02020603050405020304" pitchFamily="18" charset="0"/>
                        <a:cs typeface="Calibri Light" panose="020F0302020204030204" pitchFamily="34" charset="0"/>
                      </a:endParaRPr>
                    </a:p>
                  </a:txBody>
                  <a:tcPr marL="44450" marR="44450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144145" algn="ctr" hangingPunct="0">
                        <a:lnSpc>
                          <a:spcPct val="100000"/>
                        </a:lnSpc>
                      </a:pPr>
                      <a:r>
                        <a:rPr lang="en-US" sz="20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0.970</a:t>
                      </a:r>
                      <a:endParaRPr lang="en-MY" sz="2400" b="0" i="0" dirty="0">
                        <a:effectLst/>
                        <a:latin typeface="Calibri Light" panose="020F0302020204030204" pitchFamily="34" charset="0"/>
                        <a:ea typeface="Times New Roman" panose="02020603050405020304" pitchFamily="18" charset="0"/>
                        <a:cs typeface="Calibri Light" panose="020F0302020204030204" pitchFamily="34" charset="0"/>
                      </a:endParaRPr>
                    </a:p>
                  </a:txBody>
                  <a:tcPr marL="44450" marR="44450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144145" algn="ctr" hangingPunct="0">
                        <a:lnSpc>
                          <a:spcPct val="100000"/>
                        </a:lnSpc>
                      </a:pPr>
                      <a:r>
                        <a:rPr lang="en-US" sz="20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0.937</a:t>
                      </a:r>
                      <a:endParaRPr lang="en-MY" sz="2400" b="0" i="0" dirty="0">
                        <a:effectLst/>
                        <a:latin typeface="Calibri Light" panose="020F0302020204030204" pitchFamily="34" charset="0"/>
                        <a:ea typeface="Times New Roman" panose="02020603050405020304" pitchFamily="18" charset="0"/>
                        <a:cs typeface="Calibri Light" panose="020F0302020204030204" pitchFamily="34" charset="0"/>
                      </a:endParaRPr>
                    </a:p>
                  </a:txBody>
                  <a:tcPr marL="44450" marR="44450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144145" algn="ctr" hangingPunct="0">
                        <a:lnSpc>
                          <a:spcPct val="100000"/>
                        </a:lnSpc>
                      </a:pPr>
                      <a:r>
                        <a:rPr lang="en-US" sz="20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0.947</a:t>
                      </a:r>
                      <a:endParaRPr lang="en-MY" sz="2400" b="0" i="0" dirty="0">
                        <a:effectLst/>
                        <a:latin typeface="Calibri Light" panose="020F0302020204030204" pitchFamily="34" charset="0"/>
                        <a:ea typeface="Times New Roman" panose="02020603050405020304" pitchFamily="18" charset="0"/>
                        <a:cs typeface="Calibri Light" panose="020F0302020204030204" pitchFamily="34" charset="0"/>
                      </a:endParaRPr>
                    </a:p>
                  </a:txBody>
                  <a:tcPr marL="44450" marR="44450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3665866"/>
                  </a:ext>
                </a:extLst>
              </a:tr>
              <a:tr h="519437">
                <a:tc>
                  <a:txBody>
                    <a:bodyPr/>
                    <a:lstStyle/>
                    <a:p>
                      <a:pPr indent="144145" algn="l" hangingPunct="0">
                        <a:lnSpc>
                          <a:spcPct val="100000"/>
                        </a:lnSpc>
                      </a:pPr>
                      <a:r>
                        <a:rPr lang="en-US" sz="2000" b="0" i="0" dirty="0" err="1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ViT</a:t>
                      </a:r>
                      <a:r>
                        <a:rPr lang="en-US" sz="20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-S</a:t>
                      </a:r>
                      <a:endParaRPr lang="en-MY" sz="2400" b="0" i="0" dirty="0">
                        <a:effectLst/>
                        <a:latin typeface="Calibri Light" panose="020F0302020204030204" pitchFamily="34" charset="0"/>
                        <a:ea typeface="Times New Roman" panose="02020603050405020304" pitchFamily="18" charset="0"/>
                        <a:cs typeface="Calibri Light" panose="020F0302020204030204" pitchFamily="34" charset="0"/>
                      </a:endParaRPr>
                    </a:p>
                  </a:txBody>
                  <a:tcPr marL="44450" marR="44450" marT="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144145" algn="ctr" hangingPunct="0">
                        <a:lnSpc>
                          <a:spcPct val="100000"/>
                        </a:lnSpc>
                      </a:pPr>
                      <a:r>
                        <a:rPr lang="en-US" sz="20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0.968</a:t>
                      </a:r>
                      <a:endParaRPr lang="en-MY" sz="2400" b="0" i="0" dirty="0">
                        <a:effectLst/>
                        <a:latin typeface="Calibri Light" panose="020F0302020204030204" pitchFamily="34" charset="0"/>
                        <a:ea typeface="Times New Roman" panose="02020603050405020304" pitchFamily="18" charset="0"/>
                        <a:cs typeface="Calibri Light" panose="020F0302020204030204" pitchFamily="34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144145" algn="ctr" hangingPunct="0">
                        <a:lnSpc>
                          <a:spcPct val="100000"/>
                        </a:lnSpc>
                      </a:pPr>
                      <a:r>
                        <a:rPr lang="en-US" sz="20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0.960</a:t>
                      </a:r>
                      <a:endParaRPr lang="en-MY" sz="2400" b="0" i="0" dirty="0">
                        <a:effectLst/>
                        <a:latin typeface="Calibri Light" panose="020F0302020204030204" pitchFamily="34" charset="0"/>
                        <a:ea typeface="Times New Roman" panose="02020603050405020304" pitchFamily="18" charset="0"/>
                        <a:cs typeface="Calibri Light" panose="020F0302020204030204" pitchFamily="34" charset="0"/>
                      </a:endParaRPr>
                    </a:p>
                  </a:txBody>
                  <a:tcPr marL="44450" marR="44450" marT="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144145" algn="ctr" hangingPunct="0">
                        <a:lnSpc>
                          <a:spcPct val="100000"/>
                        </a:lnSpc>
                      </a:pPr>
                      <a:r>
                        <a:rPr lang="en-US" sz="20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0.975</a:t>
                      </a:r>
                      <a:endParaRPr lang="en-MY" sz="2400" b="0" i="0" dirty="0">
                        <a:effectLst/>
                        <a:latin typeface="Calibri Light" panose="020F0302020204030204" pitchFamily="34" charset="0"/>
                        <a:ea typeface="Times New Roman" panose="02020603050405020304" pitchFamily="18" charset="0"/>
                        <a:cs typeface="Calibri Light" panose="020F0302020204030204" pitchFamily="34" charset="0"/>
                      </a:endParaRPr>
                    </a:p>
                  </a:txBody>
                  <a:tcPr marL="44450" marR="44450" marT="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144145" algn="ctr" hangingPunct="0">
                        <a:lnSpc>
                          <a:spcPct val="100000"/>
                        </a:lnSpc>
                      </a:pPr>
                      <a:r>
                        <a:rPr lang="en-US" sz="20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0.971</a:t>
                      </a:r>
                      <a:endParaRPr lang="en-MY" sz="2400" b="0" i="0" dirty="0">
                        <a:effectLst/>
                        <a:latin typeface="Calibri Light" panose="020F0302020204030204" pitchFamily="34" charset="0"/>
                        <a:ea typeface="Times New Roman" panose="02020603050405020304" pitchFamily="18" charset="0"/>
                        <a:cs typeface="Calibri Light" panose="020F0302020204030204" pitchFamily="34" charset="0"/>
                      </a:endParaRPr>
                    </a:p>
                  </a:txBody>
                  <a:tcPr marL="44450" marR="44450" marT="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144145" algn="ctr" hangingPunct="0">
                        <a:lnSpc>
                          <a:spcPct val="100000"/>
                        </a:lnSpc>
                      </a:pPr>
                      <a:r>
                        <a:rPr lang="en-US" sz="20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0.965</a:t>
                      </a:r>
                      <a:endParaRPr lang="en-MY" sz="2400" b="0" i="0" dirty="0">
                        <a:effectLst/>
                        <a:latin typeface="Calibri Light" panose="020F0302020204030204" pitchFamily="34" charset="0"/>
                        <a:ea typeface="Times New Roman" panose="02020603050405020304" pitchFamily="18" charset="0"/>
                        <a:cs typeface="Calibri Light" panose="020F0302020204030204" pitchFamily="34" charset="0"/>
                      </a:endParaRPr>
                    </a:p>
                  </a:txBody>
                  <a:tcPr marL="44450" marR="44450" marT="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144145" algn="ctr" hangingPunct="0">
                        <a:lnSpc>
                          <a:spcPct val="100000"/>
                        </a:lnSpc>
                      </a:pPr>
                      <a:r>
                        <a:rPr lang="en-US" sz="2000" b="0" i="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0.966</a:t>
                      </a:r>
                      <a:endParaRPr lang="en-MY" sz="2400" b="0" i="0" dirty="0">
                        <a:effectLst/>
                        <a:latin typeface="Calibri Light" panose="020F0302020204030204" pitchFamily="34" charset="0"/>
                        <a:ea typeface="Times New Roman" panose="02020603050405020304" pitchFamily="18" charset="0"/>
                        <a:cs typeface="Calibri Light" panose="020F0302020204030204" pitchFamily="34" charset="0"/>
                      </a:endParaRPr>
                    </a:p>
                  </a:txBody>
                  <a:tcPr marL="44450" marR="44450" marT="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1270997"/>
                  </a:ext>
                </a:extLst>
              </a:tr>
              <a:tr h="519437">
                <a:tc>
                  <a:txBody>
                    <a:bodyPr/>
                    <a:lstStyle/>
                    <a:p>
                      <a:pPr indent="144145" algn="l" hangingPunct="0">
                        <a:lnSpc>
                          <a:spcPct val="100000"/>
                        </a:lnSpc>
                      </a:pPr>
                      <a:r>
                        <a:rPr lang="en-US" sz="2000" b="1" i="0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ConViT</a:t>
                      </a:r>
                      <a:r>
                        <a:rPr lang="en-US" sz="2000" b="1" i="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-S</a:t>
                      </a:r>
                      <a:endParaRPr lang="en-MY" sz="2400" b="1" i="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44450" marR="44450" marT="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144145" algn="ctr" hangingPunct="0">
                        <a:lnSpc>
                          <a:spcPct val="100000"/>
                        </a:lnSpc>
                      </a:pPr>
                      <a:r>
                        <a:rPr lang="en-US" sz="2000" b="1" i="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0.979</a:t>
                      </a:r>
                      <a:endParaRPr lang="en-MY" sz="2400" b="1" i="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144145" algn="ctr" hangingPunct="0">
                        <a:lnSpc>
                          <a:spcPct val="100000"/>
                        </a:lnSpc>
                      </a:pPr>
                      <a:r>
                        <a:rPr lang="en-US" sz="2000" b="1" i="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0.971</a:t>
                      </a:r>
                      <a:endParaRPr lang="en-MY" sz="2400" b="1" i="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44450" marR="44450" marT="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144145" algn="ctr" hangingPunct="0">
                        <a:lnSpc>
                          <a:spcPct val="100000"/>
                        </a:lnSpc>
                      </a:pPr>
                      <a:r>
                        <a:rPr lang="en-US" sz="2000" b="1" i="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0.985</a:t>
                      </a:r>
                      <a:endParaRPr lang="en-MY" sz="2400" b="1" i="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44450" marR="44450" marT="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144145" algn="ctr" hangingPunct="0">
                        <a:lnSpc>
                          <a:spcPct val="100000"/>
                        </a:lnSpc>
                      </a:pPr>
                      <a:r>
                        <a:rPr lang="en-US" sz="2000" b="1" i="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0.983</a:t>
                      </a:r>
                      <a:endParaRPr lang="en-MY" sz="2400" b="1" i="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44450" marR="44450" marT="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144145" algn="ctr" hangingPunct="0">
                        <a:lnSpc>
                          <a:spcPct val="100000"/>
                        </a:lnSpc>
                      </a:pPr>
                      <a:r>
                        <a:rPr lang="en-US" sz="2000" b="1" i="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0.975</a:t>
                      </a:r>
                      <a:endParaRPr lang="en-MY" sz="2400" b="1" i="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44450" marR="44450" marT="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144145" algn="ctr" hangingPunct="0">
                        <a:lnSpc>
                          <a:spcPct val="100000"/>
                        </a:lnSpc>
                      </a:pPr>
                      <a:r>
                        <a:rPr lang="en-US" sz="2000" b="1" i="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0.977</a:t>
                      </a:r>
                      <a:endParaRPr lang="en-MY" sz="2400" b="1" i="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44450" marR="44450" marT="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54152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194970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FC2AB77-B05F-9144-A6F9-8C18C75C30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0280" y="449927"/>
            <a:ext cx="9687755" cy="621773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14000"/>
              </a:lnSpc>
            </a:pPr>
            <a:r>
              <a:rPr lang="en-SG" sz="3200" dirty="0">
                <a:latin typeface="Calibri Light" panose="020F0302020204030204" pitchFamily="34" charset="0"/>
                <a:cs typeface="Calibri Light" panose="020F0302020204030204" pitchFamily="34" charset="0"/>
              </a:rPr>
              <a:t>Training Duration: CNNs &amp; Vision Transformers</a:t>
            </a:r>
          </a:p>
        </p:txBody>
      </p:sp>
      <p:sp>
        <p:nvSpPr>
          <p:cNvPr id="3" name="AutoShape 4" descr="Comparison of popular CNN architectures. The vertical axis shows top 1... |  Download Scientific Diagram">
            <a:extLst>
              <a:ext uri="{FF2B5EF4-FFF2-40B4-BE49-F238E27FC236}">
                <a16:creationId xmlns:a16="http://schemas.microsoft.com/office/drawing/2014/main" id="{25CC9D59-AE27-1D58-4591-8D27C0377D4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599" y="3276599"/>
            <a:ext cx="2648309" cy="2648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MY"/>
          </a:p>
        </p:txBody>
      </p:sp>
      <p:graphicFrame>
        <p:nvGraphicFramePr>
          <p:cNvPr id="8" name="Table 16">
            <a:extLst>
              <a:ext uri="{FF2B5EF4-FFF2-40B4-BE49-F238E27FC236}">
                <a16:creationId xmlns:a16="http://schemas.microsoft.com/office/drawing/2014/main" id="{611B0ECE-F671-31AD-71BD-D9F12CDC0E5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09070073"/>
              </p:ext>
            </p:extLst>
          </p:nvPr>
        </p:nvGraphicFramePr>
        <p:xfrm>
          <a:off x="3518586" y="1690688"/>
          <a:ext cx="5154828" cy="3636059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577414">
                  <a:extLst>
                    <a:ext uri="{9D8B030D-6E8A-4147-A177-3AD203B41FA5}">
                      <a16:colId xmlns:a16="http://schemas.microsoft.com/office/drawing/2014/main" val="4211216224"/>
                    </a:ext>
                  </a:extLst>
                </a:gridCol>
                <a:gridCol w="2577414">
                  <a:extLst>
                    <a:ext uri="{9D8B030D-6E8A-4147-A177-3AD203B41FA5}">
                      <a16:colId xmlns:a16="http://schemas.microsoft.com/office/drawing/2014/main" val="3965970498"/>
                    </a:ext>
                  </a:extLst>
                </a:gridCol>
              </a:tblGrid>
              <a:tr h="519437">
                <a:tc>
                  <a:txBody>
                    <a:bodyPr/>
                    <a:lstStyle/>
                    <a:p>
                      <a:pPr indent="144145" algn="l" hangingPunct="0">
                        <a:lnSpc>
                          <a:spcPct val="100000"/>
                        </a:lnSpc>
                      </a:pPr>
                      <a:r>
                        <a:rPr lang="en-US" sz="2000" b="0" i="0" dirty="0">
                          <a:effectLst/>
                          <a:latin typeface="Calibri Light" panose="020F0302020204030204" pitchFamily="34" charset="0"/>
                          <a:ea typeface="Times New Roman" panose="02020603050405020304" pitchFamily="18" charset="0"/>
                          <a:cs typeface="Calibri Light" panose="020F0302020204030204" pitchFamily="34" charset="0"/>
                        </a:rPr>
                        <a:t>Model</a:t>
                      </a:r>
                      <a:endParaRPr lang="en-MY" sz="2400" b="0" i="0" dirty="0">
                        <a:effectLst/>
                        <a:latin typeface="Calibri Light" panose="020F0302020204030204" pitchFamily="34" charset="0"/>
                        <a:ea typeface="Times New Roman" panose="02020603050405020304" pitchFamily="18" charset="0"/>
                        <a:cs typeface="Calibri Light" panose="020F030202020403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indent="144145" algn="r" hangingPunct="0">
                        <a:lnSpc>
                          <a:spcPct val="100000"/>
                        </a:lnSpc>
                      </a:pPr>
                      <a:r>
                        <a:rPr lang="en-US" sz="2000" b="0" i="0" dirty="0">
                          <a:effectLst/>
                          <a:latin typeface="Calibri Light" panose="020F0302020204030204" pitchFamily="34" charset="0"/>
                          <a:ea typeface="Times New Roman" panose="02020603050405020304" pitchFamily="18" charset="0"/>
                          <a:cs typeface="Calibri Light" panose="020F0302020204030204" pitchFamily="34" charset="0"/>
                        </a:rPr>
                        <a:t>Training Duration</a:t>
                      </a:r>
                      <a:endParaRPr lang="en-MY" sz="2400" b="0" i="0" dirty="0">
                        <a:effectLst/>
                        <a:latin typeface="Calibri Light" panose="020F0302020204030204" pitchFamily="34" charset="0"/>
                        <a:ea typeface="Times New Roman" panose="02020603050405020304" pitchFamily="18" charset="0"/>
                        <a:cs typeface="Calibri Light" panose="020F0302020204030204" pitchFamily="34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705112218"/>
                  </a:ext>
                </a:extLst>
              </a:tr>
              <a:tr h="519437">
                <a:tc>
                  <a:txBody>
                    <a:bodyPr/>
                    <a:lstStyle/>
                    <a:p>
                      <a:pPr indent="144145" algn="l" hangingPunct="0">
                        <a:lnSpc>
                          <a:spcPct val="100000"/>
                        </a:lnSpc>
                      </a:pPr>
                      <a:r>
                        <a:rPr lang="en-US" sz="2000" b="0" i="0" dirty="0">
                          <a:effectLst/>
                          <a:latin typeface="Calibri Light" panose="020F0302020204030204" pitchFamily="34" charset="0"/>
                          <a:ea typeface="Times New Roman" panose="02020603050405020304" pitchFamily="18" charset="0"/>
                          <a:cs typeface="Calibri Light" panose="020F0302020204030204" pitchFamily="34" charset="0"/>
                        </a:rPr>
                        <a:t>ResNet50</a:t>
                      </a:r>
                      <a:endParaRPr lang="en-MY" sz="2400" b="0" i="0" dirty="0">
                        <a:effectLst/>
                        <a:latin typeface="Calibri Light" panose="020F0302020204030204" pitchFamily="34" charset="0"/>
                        <a:ea typeface="Times New Roman" panose="02020603050405020304" pitchFamily="18" charset="0"/>
                        <a:cs typeface="Calibri Light" panose="020F030202020403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indent="144145" algn="r" hangingPunct="0">
                        <a:lnSpc>
                          <a:spcPct val="100000"/>
                        </a:lnSpc>
                      </a:pPr>
                      <a:r>
                        <a:rPr lang="en-US" sz="2000" b="0" i="0">
                          <a:effectLst/>
                          <a:latin typeface="Calibri Light" panose="020F0302020204030204" pitchFamily="34" charset="0"/>
                          <a:ea typeface="Times New Roman" panose="02020603050405020304" pitchFamily="18" charset="0"/>
                          <a:cs typeface="Calibri Light" panose="020F0302020204030204" pitchFamily="34" charset="0"/>
                        </a:rPr>
                        <a:t>14m 13s</a:t>
                      </a:r>
                      <a:endParaRPr lang="en-MY" sz="2400" b="0" i="0">
                        <a:effectLst/>
                        <a:latin typeface="Calibri Light" panose="020F0302020204030204" pitchFamily="34" charset="0"/>
                        <a:ea typeface="Times New Roman" panose="02020603050405020304" pitchFamily="18" charset="0"/>
                        <a:cs typeface="Calibri Light" panose="020F0302020204030204" pitchFamily="34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3481253468"/>
                  </a:ext>
                </a:extLst>
              </a:tr>
              <a:tr h="519437">
                <a:tc>
                  <a:txBody>
                    <a:bodyPr/>
                    <a:lstStyle/>
                    <a:p>
                      <a:pPr indent="144145" algn="l" hangingPunct="0">
                        <a:lnSpc>
                          <a:spcPct val="100000"/>
                        </a:lnSpc>
                      </a:pPr>
                      <a:r>
                        <a:rPr lang="en-US" sz="2000" b="0" i="0" dirty="0">
                          <a:effectLst/>
                          <a:latin typeface="Calibri Light" panose="020F0302020204030204" pitchFamily="34" charset="0"/>
                          <a:ea typeface="Times New Roman" panose="02020603050405020304" pitchFamily="18" charset="0"/>
                          <a:cs typeface="Calibri Light" panose="020F0302020204030204" pitchFamily="34" charset="0"/>
                        </a:rPr>
                        <a:t>Inception V4</a:t>
                      </a:r>
                      <a:endParaRPr lang="en-MY" sz="2400" b="0" i="0" dirty="0">
                        <a:effectLst/>
                        <a:latin typeface="Calibri Light" panose="020F0302020204030204" pitchFamily="34" charset="0"/>
                        <a:ea typeface="Times New Roman" panose="02020603050405020304" pitchFamily="18" charset="0"/>
                        <a:cs typeface="Calibri Light" panose="020F030202020403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indent="144145" algn="r" hangingPunct="0">
                        <a:lnSpc>
                          <a:spcPct val="100000"/>
                        </a:lnSpc>
                      </a:pPr>
                      <a:r>
                        <a:rPr lang="en-US" sz="2000" b="0" i="0" dirty="0">
                          <a:effectLst/>
                          <a:latin typeface="Calibri Light" panose="020F0302020204030204" pitchFamily="34" charset="0"/>
                          <a:ea typeface="Times New Roman" panose="02020603050405020304" pitchFamily="18" charset="0"/>
                          <a:cs typeface="Calibri Light" panose="020F0302020204030204" pitchFamily="34" charset="0"/>
                        </a:rPr>
                        <a:t>20m 20s</a:t>
                      </a:r>
                      <a:endParaRPr lang="en-MY" sz="2400" b="0" i="0" dirty="0">
                        <a:effectLst/>
                        <a:latin typeface="Calibri Light" panose="020F0302020204030204" pitchFamily="34" charset="0"/>
                        <a:ea typeface="Times New Roman" panose="02020603050405020304" pitchFamily="18" charset="0"/>
                        <a:cs typeface="Calibri Light" panose="020F0302020204030204" pitchFamily="34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1908595098"/>
                  </a:ext>
                </a:extLst>
              </a:tr>
              <a:tr h="519437">
                <a:tc>
                  <a:txBody>
                    <a:bodyPr/>
                    <a:lstStyle/>
                    <a:p>
                      <a:pPr indent="144145" algn="l" hangingPunct="0">
                        <a:lnSpc>
                          <a:spcPct val="100000"/>
                        </a:lnSpc>
                      </a:pPr>
                      <a:r>
                        <a:rPr lang="en-US" sz="2000" b="0" i="0" dirty="0" err="1">
                          <a:effectLst/>
                          <a:latin typeface="Calibri Light" panose="020F0302020204030204" pitchFamily="34" charset="0"/>
                          <a:ea typeface="Times New Roman" panose="02020603050405020304" pitchFamily="18" charset="0"/>
                          <a:cs typeface="Calibri Light" panose="020F0302020204030204" pitchFamily="34" charset="0"/>
                        </a:rPr>
                        <a:t>Xception</a:t>
                      </a:r>
                      <a:endParaRPr lang="en-MY" sz="2400" b="0" i="0" dirty="0">
                        <a:effectLst/>
                        <a:latin typeface="Calibri Light" panose="020F0302020204030204" pitchFamily="34" charset="0"/>
                        <a:ea typeface="Times New Roman" panose="02020603050405020304" pitchFamily="18" charset="0"/>
                        <a:cs typeface="Calibri Light" panose="020F030202020403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indent="144145" algn="r" hangingPunct="0">
                        <a:lnSpc>
                          <a:spcPct val="100000"/>
                        </a:lnSpc>
                      </a:pPr>
                      <a:r>
                        <a:rPr lang="en-US" sz="2000" b="0" i="0" dirty="0">
                          <a:effectLst/>
                          <a:latin typeface="Calibri Light" panose="020F0302020204030204" pitchFamily="34" charset="0"/>
                          <a:ea typeface="Times New Roman" panose="02020603050405020304" pitchFamily="18" charset="0"/>
                          <a:cs typeface="Calibri Light" panose="020F0302020204030204" pitchFamily="34" charset="0"/>
                        </a:rPr>
                        <a:t>16m 53s</a:t>
                      </a:r>
                      <a:endParaRPr lang="en-MY" sz="2400" b="0" i="0" dirty="0">
                        <a:effectLst/>
                        <a:latin typeface="Calibri Light" panose="020F0302020204030204" pitchFamily="34" charset="0"/>
                        <a:ea typeface="Times New Roman" panose="02020603050405020304" pitchFamily="18" charset="0"/>
                        <a:cs typeface="Calibri Light" panose="020F0302020204030204" pitchFamily="34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3829851943"/>
                  </a:ext>
                </a:extLst>
              </a:tr>
              <a:tr h="519437">
                <a:tc>
                  <a:txBody>
                    <a:bodyPr/>
                    <a:lstStyle/>
                    <a:p>
                      <a:pPr indent="144145" algn="l" hangingPunct="0">
                        <a:lnSpc>
                          <a:spcPct val="100000"/>
                        </a:lnSpc>
                      </a:pPr>
                      <a:r>
                        <a:rPr lang="en-US" sz="2000" b="0" i="0">
                          <a:effectLst/>
                          <a:latin typeface="Calibri Light" panose="020F0302020204030204" pitchFamily="34" charset="0"/>
                          <a:ea typeface="Times New Roman" panose="02020603050405020304" pitchFamily="18" charset="0"/>
                          <a:cs typeface="Calibri Light" panose="020F0302020204030204" pitchFamily="34" charset="0"/>
                        </a:rPr>
                        <a:t>VGG16 with BN</a:t>
                      </a:r>
                      <a:endParaRPr lang="en-MY" sz="2400" b="0" i="0">
                        <a:effectLst/>
                        <a:latin typeface="Calibri Light" panose="020F0302020204030204" pitchFamily="34" charset="0"/>
                        <a:ea typeface="Times New Roman" panose="02020603050405020304" pitchFamily="18" charset="0"/>
                        <a:cs typeface="Calibri Light" panose="020F030202020403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indent="144145" algn="r" hangingPunct="0">
                        <a:lnSpc>
                          <a:spcPct val="100000"/>
                        </a:lnSpc>
                      </a:pPr>
                      <a:r>
                        <a:rPr lang="en-US" sz="2000" b="0" i="0" dirty="0">
                          <a:effectLst/>
                          <a:latin typeface="Calibri Light" panose="020F0302020204030204" pitchFamily="34" charset="0"/>
                          <a:ea typeface="Times New Roman" panose="02020603050405020304" pitchFamily="18" charset="0"/>
                          <a:cs typeface="Calibri Light" panose="020F0302020204030204" pitchFamily="34" charset="0"/>
                        </a:rPr>
                        <a:t>18m 31s</a:t>
                      </a:r>
                      <a:endParaRPr lang="en-MY" sz="2400" b="0" i="0" dirty="0">
                        <a:effectLst/>
                        <a:latin typeface="Calibri Light" panose="020F0302020204030204" pitchFamily="34" charset="0"/>
                        <a:ea typeface="Times New Roman" panose="02020603050405020304" pitchFamily="18" charset="0"/>
                        <a:cs typeface="Calibri Light" panose="020F0302020204030204" pitchFamily="34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1753665866"/>
                  </a:ext>
                </a:extLst>
              </a:tr>
              <a:tr h="519437">
                <a:tc>
                  <a:txBody>
                    <a:bodyPr/>
                    <a:lstStyle/>
                    <a:p>
                      <a:pPr indent="144145" algn="l" hangingPunct="0">
                        <a:lnSpc>
                          <a:spcPct val="100000"/>
                        </a:lnSpc>
                      </a:pPr>
                      <a:r>
                        <a:rPr lang="en-US" sz="2000" b="1" i="0" dirty="0" err="1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ViT</a:t>
                      </a:r>
                      <a:r>
                        <a:rPr lang="en-US" sz="2000" b="1" i="0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-S</a:t>
                      </a:r>
                      <a:endParaRPr lang="en-MY" sz="2400" b="1" i="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indent="144145" algn="r" hangingPunct="0">
                        <a:lnSpc>
                          <a:spcPct val="100000"/>
                        </a:lnSpc>
                      </a:pPr>
                      <a:r>
                        <a:rPr lang="en-US" sz="2000" b="1" i="0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14m 9s</a:t>
                      </a:r>
                      <a:endParaRPr lang="en-MY" sz="2400" b="1" i="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3101270997"/>
                  </a:ext>
                </a:extLst>
              </a:tr>
              <a:tr h="519437">
                <a:tc>
                  <a:txBody>
                    <a:bodyPr/>
                    <a:lstStyle/>
                    <a:p>
                      <a:pPr indent="144145" algn="l" hangingPunct="0">
                        <a:lnSpc>
                          <a:spcPct val="100000"/>
                        </a:lnSpc>
                      </a:pPr>
                      <a:r>
                        <a:rPr lang="en-US" sz="2000" b="0" i="0" dirty="0" err="1">
                          <a:effectLst/>
                          <a:latin typeface="Calibri Light" panose="020F0302020204030204" pitchFamily="34" charset="0"/>
                          <a:ea typeface="Times New Roman" panose="02020603050405020304" pitchFamily="18" charset="0"/>
                          <a:cs typeface="Calibri Light" panose="020F0302020204030204" pitchFamily="34" charset="0"/>
                        </a:rPr>
                        <a:t>ConViT</a:t>
                      </a:r>
                      <a:r>
                        <a:rPr lang="en-US" sz="2000" b="0" i="0" dirty="0">
                          <a:effectLst/>
                          <a:latin typeface="Calibri Light" panose="020F0302020204030204" pitchFamily="34" charset="0"/>
                          <a:ea typeface="Times New Roman" panose="02020603050405020304" pitchFamily="18" charset="0"/>
                          <a:cs typeface="Calibri Light" panose="020F0302020204030204" pitchFamily="34" charset="0"/>
                        </a:rPr>
                        <a:t>-S</a:t>
                      </a:r>
                      <a:endParaRPr lang="en-MY" sz="2400" b="0" i="0" dirty="0">
                        <a:effectLst/>
                        <a:latin typeface="Calibri Light" panose="020F0302020204030204" pitchFamily="34" charset="0"/>
                        <a:ea typeface="Times New Roman" panose="02020603050405020304" pitchFamily="18" charset="0"/>
                        <a:cs typeface="Calibri Light" panose="020F030202020403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indent="144145" algn="r" hangingPunct="0">
                        <a:lnSpc>
                          <a:spcPct val="100000"/>
                        </a:lnSpc>
                      </a:pPr>
                      <a:r>
                        <a:rPr lang="en-US" sz="2000" b="0" i="0" dirty="0">
                          <a:effectLst/>
                          <a:latin typeface="Calibri Light" panose="020F0302020204030204" pitchFamily="34" charset="0"/>
                          <a:ea typeface="Times New Roman" panose="02020603050405020304" pitchFamily="18" charset="0"/>
                          <a:cs typeface="Calibri Light" panose="020F0302020204030204" pitchFamily="34" charset="0"/>
                        </a:rPr>
                        <a:t>20m 13s</a:t>
                      </a:r>
                      <a:endParaRPr lang="en-MY" sz="2400" b="0" i="0" dirty="0">
                        <a:effectLst/>
                        <a:latin typeface="Calibri Light" panose="020F0302020204030204" pitchFamily="34" charset="0"/>
                        <a:ea typeface="Times New Roman" panose="02020603050405020304" pitchFamily="18" charset="0"/>
                        <a:cs typeface="Calibri Light" panose="020F0302020204030204" pitchFamily="34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1905415238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3B2B55C-5387-B65F-8688-7F1B607BC830}"/>
              </a:ext>
            </a:extLst>
          </p:cNvPr>
          <p:cNvSpPr txBox="1"/>
          <p:nvPr/>
        </p:nvSpPr>
        <p:spPr>
          <a:xfrm>
            <a:off x="3518586" y="5413245"/>
            <a:ext cx="28461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 Trained on Tesla P100 GPU</a:t>
            </a:r>
          </a:p>
        </p:txBody>
      </p:sp>
    </p:spTree>
    <p:extLst>
      <p:ext uri="{BB962C8B-B14F-4D97-AF65-F5344CB8AC3E}">
        <p14:creationId xmlns:p14="http://schemas.microsoft.com/office/powerpoint/2010/main" val="28458407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FC2AB77-B05F-9144-A6F9-8C18C75C30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0280" y="449927"/>
            <a:ext cx="9687755" cy="1183144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14000"/>
              </a:lnSpc>
            </a:pPr>
            <a:r>
              <a:rPr lang="en-US" sz="3200" dirty="0">
                <a:latin typeface="Calibri Light" panose="020F0302020204030204" pitchFamily="34" charset="0"/>
                <a:cs typeface="Calibri Light" panose="020F0302020204030204" pitchFamily="34" charset="0"/>
              </a:rPr>
              <a:t>Performance comparison with other </a:t>
            </a:r>
            <a:br>
              <a:rPr lang="en-US" sz="3200" dirty="0"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en-US" sz="3200" dirty="0">
                <a:latin typeface="Calibri Light" panose="020F0302020204030204" pitchFamily="34" charset="0"/>
                <a:cs typeface="Calibri Light" panose="020F0302020204030204" pitchFamily="34" charset="0"/>
              </a:rPr>
              <a:t>SOTA networks using the same dataset. </a:t>
            </a:r>
            <a:endParaRPr lang="en-SG" sz="32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" name="AutoShape 4" descr="Comparison of popular CNN architectures. The vertical axis shows top 1... |  Download Scientific Diagram">
            <a:extLst>
              <a:ext uri="{FF2B5EF4-FFF2-40B4-BE49-F238E27FC236}">
                <a16:creationId xmlns:a16="http://schemas.microsoft.com/office/drawing/2014/main" id="{25CC9D59-AE27-1D58-4591-8D27C0377D4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599" y="3276599"/>
            <a:ext cx="2648309" cy="2648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MY"/>
          </a:p>
        </p:txBody>
      </p:sp>
      <p:graphicFrame>
        <p:nvGraphicFramePr>
          <p:cNvPr id="6" name="Table 16">
            <a:extLst>
              <a:ext uri="{FF2B5EF4-FFF2-40B4-BE49-F238E27FC236}">
                <a16:creationId xmlns:a16="http://schemas.microsoft.com/office/drawing/2014/main" id="{15569CCB-16BB-9B54-F71B-04EC2262AAD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66230168"/>
              </p:ext>
            </p:extLst>
          </p:nvPr>
        </p:nvGraphicFramePr>
        <p:xfrm>
          <a:off x="2432736" y="2130407"/>
          <a:ext cx="7326528" cy="2597185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4955060">
                  <a:extLst>
                    <a:ext uri="{9D8B030D-6E8A-4147-A177-3AD203B41FA5}">
                      <a16:colId xmlns:a16="http://schemas.microsoft.com/office/drawing/2014/main" val="4211216224"/>
                    </a:ext>
                  </a:extLst>
                </a:gridCol>
                <a:gridCol w="2371468">
                  <a:extLst>
                    <a:ext uri="{9D8B030D-6E8A-4147-A177-3AD203B41FA5}">
                      <a16:colId xmlns:a16="http://schemas.microsoft.com/office/drawing/2014/main" val="3965970498"/>
                    </a:ext>
                  </a:extLst>
                </a:gridCol>
              </a:tblGrid>
              <a:tr h="519437">
                <a:tc>
                  <a:txBody>
                    <a:bodyPr/>
                    <a:lstStyle/>
                    <a:p>
                      <a:pPr indent="144145" algn="l" hangingPunct="0">
                        <a:lnSpc>
                          <a:spcPct val="100000"/>
                        </a:lnSpc>
                      </a:pPr>
                      <a:r>
                        <a:rPr lang="en-US" sz="2000" b="0" i="0" dirty="0">
                          <a:effectLst/>
                          <a:latin typeface="Calibri Light" panose="020F0302020204030204" pitchFamily="34" charset="0"/>
                          <a:ea typeface="Times New Roman" panose="02020603050405020304" pitchFamily="18" charset="0"/>
                          <a:cs typeface="Calibri Light" panose="020F0302020204030204" pitchFamily="34" charset="0"/>
                        </a:rPr>
                        <a:t>Study</a:t>
                      </a:r>
                      <a:endParaRPr lang="en-MY" sz="2400" b="0" i="0" dirty="0">
                        <a:effectLst/>
                        <a:latin typeface="Calibri Light" panose="020F0302020204030204" pitchFamily="34" charset="0"/>
                        <a:ea typeface="Times New Roman" panose="02020603050405020304" pitchFamily="18" charset="0"/>
                        <a:cs typeface="Calibri Light" panose="020F030202020403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indent="144145" algn="ctr" hangingPunct="0">
                        <a:lnSpc>
                          <a:spcPct val="100000"/>
                        </a:lnSpc>
                      </a:pPr>
                      <a:r>
                        <a:rPr lang="en-US" sz="2000" b="0" i="0" dirty="0">
                          <a:effectLst/>
                          <a:latin typeface="Calibri Light" panose="020F0302020204030204" pitchFamily="34" charset="0"/>
                          <a:ea typeface="Times New Roman" panose="02020603050405020304" pitchFamily="18" charset="0"/>
                          <a:cs typeface="Calibri Light" panose="020F0302020204030204" pitchFamily="34" charset="0"/>
                        </a:rPr>
                        <a:t>Overall Accuracy</a:t>
                      </a:r>
                      <a:endParaRPr lang="en-MY" sz="2400" b="0" i="0" dirty="0">
                        <a:effectLst/>
                        <a:latin typeface="Calibri Light" panose="020F0302020204030204" pitchFamily="34" charset="0"/>
                        <a:ea typeface="Times New Roman" panose="02020603050405020304" pitchFamily="18" charset="0"/>
                        <a:cs typeface="Calibri Light" panose="020F0302020204030204" pitchFamily="34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705112218"/>
                  </a:ext>
                </a:extLst>
              </a:tr>
              <a:tr h="519437">
                <a:tc>
                  <a:txBody>
                    <a:bodyPr/>
                    <a:lstStyle/>
                    <a:p>
                      <a:pPr indent="144145" algn="l" hangingPunct="0">
                        <a:lnSpc>
                          <a:spcPct val="100000"/>
                        </a:lnSpc>
                      </a:pPr>
                      <a:r>
                        <a:rPr lang="en-US" sz="2000" b="0" i="0" dirty="0">
                          <a:effectLst/>
                          <a:latin typeface="Calibri Light" panose="020F0302020204030204" pitchFamily="34" charset="0"/>
                          <a:ea typeface="Times New Roman" panose="02020603050405020304" pitchFamily="18" charset="0"/>
                          <a:cs typeface="Calibri Light" panose="020F0302020204030204" pitchFamily="34" charset="0"/>
                        </a:rPr>
                        <a:t>ResNet50 with Wavelet Coefficients </a:t>
                      </a:r>
                      <a:r>
                        <a:rPr lang="en-US" sz="2000" b="0" i="0" baseline="30000" dirty="0">
                          <a:effectLst/>
                          <a:latin typeface="Calibri Light" panose="020F0302020204030204" pitchFamily="34" charset="0"/>
                          <a:ea typeface="Times New Roman" panose="02020603050405020304" pitchFamily="18" charset="0"/>
                          <a:cs typeface="Calibri Light" panose="020F0302020204030204" pitchFamily="34" charset="0"/>
                        </a:rPr>
                        <a:t>1</a:t>
                      </a:r>
                      <a:endParaRPr lang="en-MY" sz="2400" b="0" i="0" baseline="30000" dirty="0">
                        <a:effectLst/>
                        <a:latin typeface="Calibri Light" panose="020F0302020204030204" pitchFamily="34" charset="0"/>
                        <a:ea typeface="Times New Roman" panose="02020603050405020304" pitchFamily="18" charset="0"/>
                        <a:cs typeface="Calibri Light" panose="020F030202020403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indent="144145" algn="ctr" hangingPunct="0">
                        <a:lnSpc>
                          <a:spcPct val="100000"/>
                        </a:lnSpc>
                      </a:pPr>
                      <a:r>
                        <a:rPr lang="en-US" sz="2000" b="0" i="0" dirty="0">
                          <a:effectLst/>
                          <a:latin typeface="Calibri Light" panose="020F0302020204030204" pitchFamily="34" charset="0"/>
                          <a:ea typeface="Times New Roman" panose="02020603050405020304" pitchFamily="18" charset="0"/>
                          <a:cs typeface="Calibri Light" panose="020F0302020204030204" pitchFamily="34" charset="0"/>
                        </a:rPr>
                        <a:t>0.922</a:t>
                      </a:r>
                      <a:endParaRPr lang="en-MY" sz="2400" b="0" i="0" dirty="0">
                        <a:effectLst/>
                        <a:latin typeface="Calibri Light" panose="020F0302020204030204" pitchFamily="34" charset="0"/>
                        <a:ea typeface="Times New Roman" panose="02020603050405020304" pitchFamily="18" charset="0"/>
                        <a:cs typeface="Calibri Light" panose="020F0302020204030204" pitchFamily="34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3481253468"/>
                  </a:ext>
                </a:extLst>
              </a:tr>
              <a:tr h="519437">
                <a:tc>
                  <a:txBody>
                    <a:bodyPr/>
                    <a:lstStyle/>
                    <a:p>
                      <a:pPr indent="144145" algn="l" hangingPunct="0">
                        <a:lnSpc>
                          <a:spcPct val="100000"/>
                        </a:lnSpc>
                      </a:pPr>
                      <a:r>
                        <a:rPr lang="en-US" sz="2000" b="0" i="0" dirty="0">
                          <a:effectLst/>
                          <a:latin typeface="Calibri Light" panose="020F0302020204030204" pitchFamily="34" charset="0"/>
                          <a:ea typeface="Times New Roman" panose="02020603050405020304" pitchFamily="18" charset="0"/>
                          <a:cs typeface="Calibri Light" panose="020F0302020204030204" pitchFamily="34" charset="0"/>
                        </a:rPr>
                        <a:t>DenseNet-169 with Self-Trans method </a:t>
                      </a:r>
                      <a:r>
                        <a:rPr lang="en-US" sz="2000" b="0" i="0" baseline="30000" dirty="0">
                          <a:effectLst/>
                          <a:latin typeface="Calibri Light" panose="020F0302020204030204" pitchFamily="34" charset="0"/>
                          <a:ea typeface="Times New Roman" panose="02020603050405020304" pitchFamily="18" charset="0"/>
                          <a:cs typeface="Calibri Light" panose="020F0302020204030204" pitchFamily="34" charset="0"/>
                        </a:rPr>
                        <a:t>2</a:t>
                      </a:r>
                      <a:endParaRPr lang="en-MY" sz="2400" b="0" i="0" baseline="30000" dirty="0">
                        <a:effectLst/>
                        <a:latin typeface="Calibri Light" panose="020F0302020204030204" pitchFamily="34" charset="0"/>
                        <a:ea typeface="Times New Roman" panose="02020603050405020304" pitchFamily="18" charset="0"/>
                        <a:cs typeface="Calibri Light" panose="020F030202020403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indent="144145" algn="ctr" hangingPunct="0">
                        <a:lnSpc>
                          <a:spcPct val="100000"/>
                        </a:lnSpc>
                      </a:pPr>
                      <a:r>
                        <a:rPr lang="en-US" sz="2000" b="0" i="0" dirty="0">
                          <a:effectLst/>
                          <a:latin typeface="Calibri Light" panose="020F0302020204030204" pitchFamily="34" charset="0"/>
                          <a:ea typeface="Times New Roman" panose="02020603050405020304" pitchFamily="18" charset="0"/>
                          <a:cs typeface="Calibri Light" panose="020F0302020204030204" pitchFamily="34" charset="0"/>
                        </a:rPr>
                        <a:t>0.86</a:t>
                      </a:r>
                      <a:endParaRPr lang="en-MY" sz="2400" b="0" i="0" dirty="0">
                        <a:effectLst/>
                        <a:latin typeface="Calibri Light" panose="020F0302020204030204" pitchFamily="34" charset="0"/>
                        <a:ea typeface="Times New Roman" panose="02020603050405020304" pitchFamily="18" charset="0"/>
                        <a:cs typeface="Calibri Light" panose="020F0302020204030204" pitchFamily="34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1908595098"/>
                  </a:ext>
                </a:extLst>
              </a:tr>
              <a:tr h="519437">
                <a:tc>
                  <a:txBody>
                    <a:bodyPr/>
                    <a:lstStyle/>
                    <a:p>
                      <a:pPr indent="144145" algn="l" hangingPunct="0">
                        <a:lnSpc>
                          <a:spcPct val="100000"/>
                        </a:lnSpc>
                      </a:pPr>
                      <a:r>
                        <a:rPr lang="en-US" sz="2000" b="0" i="0" dirty="0">
                          <a:effectLst/>
                          <a:latin typeface="Calibri Light" panose="020F0302020204030204" pitchFamily="34" charset="0"/>
                          <a:ea typeface="Times New Roman" panose="02020603050405020304" pitchFamily="18" charset="0"/>
                          <a:cs typeface="Calibri Light" panose="020F0302020204030204" pitchFamily="34" charset="0"/>
                        </a:rPr>
                        <a:t>DenseNet-210 (Custom Input Size) </a:t>
                      </a:r>
                      <a:r>
                        <a:rPr lang="en-US" sz="2000" b="0" i="0" baseline="30000" dirty="0">
                          <a:effectLst/>
                          <a:latin typeface="Calibri Light" panose="020F0302020204030204" pitchFamily="34" charset="0"/>
                          <a:ea typeface="Times New Roman" panose="02020603050405020304" pitchFamily="18" charset="0"/>
                          <a:cs typeface="Calibri Light" panose="020F0302020204030204" pitchFamily="34" charset="0"/>
                        </a:rPr>
                        <a:t>3</a:t>
                      </a:r>
                      <a:endParaRPr lang="en-MY" sz="2400" b="0" i="0" baseline="30000" dirty="0">
                        <a:effectLst/>
                        <a:latin typeface="Calibri Light" panose="020F0302020204030204" pitchFamily="34" charset="0"/>
                        <a:ea typeface="Times New Roman" panose="02020603050405020304" pitchFamily="18" charset="0"/>
                        <a:cs typeface="Calibri Light" panose="020F030202020403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indent="144145" algn="ctr" hangingPunct="0">
                        <a:lnSpc>
                          <a:spcPct val="100000"/>
                        </a:lnSpc>
                      </a:pPr>
                      <a:r>
                        <a:rPr lang="en-US" sz="2000" b="0" i="0" dirty="0">
                          <a:effectLst/>
                          <a:latin typeface="Calibri Light" panose="020F0302020204030204" pitchFamily="34" charset="0"/>
                          <a:ea typeface="Times New Roman" panose="02020603050405020304" pitchFamily="18" charset="0"/>
                          <a:cs typeface="Calibri Light" panose="020F0302020204030204" pitchFamily="34" charset="0"/>
                        </a:rPr>
                        <a:t>0.929</a:t>
                      </a:r>
                      <a:endParaRPr lang="en-MY" sz="2400" b="0" i="0" dirty="0">
                        <a:effectLst/>
                        <a:latin typeface="Calibri Light" panose="020F0302020204030204" pitchFamily="34" charset="0"/>
                        <a:ea typeface="Times New Roman" panose="02020603050405020304" pitchFamily="18" charset="0"/>
                        <a:cs typeface="Calibri Light" panose="020F0302020204030204" pitchFamily="34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3829851943"/>
                  </a:ext>
                </a:extLst>
              </a:tr>
              <a:tr h="519437">
                <a:tc>
                  <a:txBody>
                    <a:bodyPr/>
                    <a:lstStyle/>
                    <a:p>
                      <a:pPr indent="144145" algn="l" hangingPunct="0">
                        <a:lnSpc>
                          <a:spcPct val="100000"/>
                        </a:lnSpc>
                      </a:pPr>
                      <a:r>
                        <a:rPr lang="en-US" sz="2000" b="1" i="0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This Study (</a:t>
                      </a:r>
                      <a:r>
                        <a:rPr lang="en-US" sz="2000" b="1" i="0" dirty="0" err="1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ConViT</a:t>
                      </a:r>
                      <a:r>
                        <a:rPr lang="en-US" sz="2000" b="1" i="0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-S)</a:t>
                      </a:r>
                      <a:r>
                        <a:rPr lang="zh-CN" altLang="en-US" sz="2000" b="1" i="0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*</a:t>
                      </a:r>
                      <a:endParaRPr lang="en-MY" sz="2400" b="1" i="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indent="144145" algn="ctr" hangingPunct="0">
                        <a:lnSpc>
                          <a:spcPct val="100000"/>
                        </a:lnSpc>
                      </a:pPr>
                      <a:r>
                        <a:rPr lang="en-US" sz="2000" b="1" i="0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0.979</a:t>
                      </a:r>
                      <a:endParaRPr lang="en-MY" sz="2400" b="1" i="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1753665866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8D7BF08C-1106-5317-3350-E14D62679DA8}"/>
              </a:ext>
            </a:extLst>
          </p:cNvPr>
          <p:cNvSpPr txBox="1"/>
          <p:nvPr/>
        </p:nvSpPr>
        <p:spPr>
          <a:xfrm>
            <a:off x="648418" y="5089323"/>
            <a:ext cx="11353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sz="1200" dirty="0">
                <a:latin typeface="Calibri Light" panose="020F0302020204030204" pitchFamily="34" charset="0"/>
                <a:cs typeface="Calibri Light" panose="020F0302020204030204" pitchFamily="34" charset="0"/>
              </a:rPr>
              <a:t>Matsuyama, E.: A Deep Learning Interpretable Model for Novel Coronavirus Disease (COVID-19) Screening with Chest CT Images. J. Biomed. Sci. Eng. 13, 140–152 (2020). </a:t>
            </a:r>
          </a:p>
          <a:p>
            <a:pPr marL="228600" indent="-228600">
              <a:buAutoNum type="arabicPeriod"/>
            </a:pPr>
            <a:r>
              <a:rPr lang="en-US" sz="1200" dirty="0">
                <a:latin typeface="Calibri Light" panose="020F0302020204030204" pitchFamily="34" charset="0"/>
                <a:cs typeface="Calibri Light" panose="020F0302020204030204" pitchFamily="34" charset="0"/>
              </a:rPr>
              <a:t>He, X., Yang, X., Zhang, S., Zhao, J., Zhang, Y., Xing, E., </a:t>
            </a:r>
            <a:r>
              <a:rPr lang="en-US" sz="12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Xie</a:t>
            </a:r>
            <a:r>
              <a:rPr lang="en-US" sz="1200" dirty="0">
                <a:latin typeface="Calibri Light" panose="020F0302020204030204" pitchFamily="34" charset="0"/>
                <a:cs typeface="Calibri Light" panose="020F0302020204030204" pitchFamily="34" charset="0"/>
              </a:rPr>
              <a:t>, P.: Sample-efficient deep learning for COVID-19 diagnosis based on CT scans. IEEE Trans. Med. Imaging. XX, (2020). </a:t>
            </a:r>
          </a:p>
          <a:p>
            <a:pPr marL="228600" indent="-228600">
              <a:buAutoNum type="arabicPeriod"/>
            </a:pPr>
            <a:r>
              <a:rPr lang="en-US" sz="12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Alshazly</a:t>
            </a:r>
            <a:r>
              <a:rPr lang="en-US" sz="1200" dirty="0">
                <a:latin typeface="Calibri Light" panose="020F0302020204030204" pitchFamily="34" charset="0"/>
                <a:cs typeface="Calibri Light" panose="020F0302020204030204" pitchFamily="34" charset="0"/>
              </a:rPr>
              <a:t>, H., </a:t>
            </a:r>
            <a:r>
              <a:rPr lang="en-US" sz="12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Linse</a:t>
            </a:r>
            <a:r>
              <a:rPr lang="en-US" sz="1200" dirty="0">
                <a:latin typeface="Calibri Light" panose="020F0302020204030204" pitchFamily="34" charset="0"/>
                <a:cs typeface="Calibri Light" panose="020F0302020204030204" pitchFamily="34" charset="0"/>
              </a:rPr>
              <a:t>, C., Barth, E., </a:t>
            </a:r>
            <a:r>
              <a:rPr lang="en-US" sz="12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Martinetz</a:t>
            </a:r>
            <a:r>
              <a:rPr lang="en-US" sz="1200" dirty="0">
                <a:latin typeface="Calibri Light" panose="020F0302020204030204" pitchFamily="34" charset="0"/>
                <a:cs typeface="Calibri Light" panose="020F0302020204030204" pitchFamily="34" charset="0"/>
              </a:rPr>
              <a:t>, T.: Explainable COVID-19 Detection Using Chest CT Scans and Deep Learning. Sensors. 21, 455 (2021). </a:t>
            </a:r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36098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2138529C-4AA8-44F0-B50E-AA3B67A8042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MY" smtClean="0"/>
              <a:t>2</a:t>
            </a:fld>
            <a:endParaRPr lang="en-MY"/>
          </a:p>
        </p:txBody>
      </p:sp>
      <p:sp>
        <p:nvSpPr>
          <p:cNvPr id="16" name="object 6">
            <a:extLst>
              <a:ext uri="{FF2B5EF4-FFF2-40B4-BE49-F238E27FC236}">
                <a16:creationId xmlns:a16="http://schemas.microsoft.com/office/drawing/2014/main" id="{0B0492EB-06C2-40E5-B06F-32A7B3DC1AD0}"/>
              </a:ext>
            </a:extLst>
          </p:cNvPr>
          <p:cNvSpPr txBox="1"/>
          <p:nvPr/>
        </p:nvSpPr>
        <p:spPr>
          <a:xfrm>
            <a:off x="5236735" y="432094"/>
            <a:ext cx="6089748" cy="5103257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8467">
              <a:spcBef>
                <a:spcPts val="80"/>
              </a:spcBef>
              <a:tabLst>
                <a:tab pos="1828891" algn="l"/>
              </a:tabLst>
            </a:pPr>
            <a:r>
              <a:rPr lang="en-US" sz="2933" spc="-3" dirty="0" err="1">
                <a:latin typeface="Arial Narrow"/>
                <a:cs typeface="Arial Narrow"/>
              </a:rPr>
              <a:t>Favourite</a:t>
            </a:r>
            <a:r>
              <a:rPr lang="en-US" sz="2933" spc="-3" dirty="0">
                <a:latin typeface="Arial Narrow"/>
                <a:cs typeface="Arial Narrow"/>
              </a:rPr>
              <a:t> breakfast: Laksa!</a:t>
            </a:r>
          </a:p>
          <a:p>
            <a:pPr marL="8467">
              <a:spcBef>
                <a:spcPts val="80"/>
              </a:spcBef>
              <a:tabLst>
                <a:tab pos="1828891" algn="l"/>
              </a:tabLst>
            </a:pPr>
            <a:endParaRPr lang="en-US" sz="2933" spc="-3" dirty="0">
              <a:latin typeface="Arial Narrow"/>
              <a:cs typeface="Arial Narrow"/>
            </a:endParaRPr>
          </a:p>
          <a:p>
            <a:pPr marL="8467">
              <a:spcBef>
                <a:spcPts val="80"/>
              </a:spcBef>
              <a:tabLst>
                <a:tab pos="1828891" algn="l"/>
              </a:tabLst>
            </a:pPr>
            <a:r>
              <a:rPr lang="en-US" sz="2933" spc="-3" dirty="0">
                <a:latin typeface="Arial Narrow"/>
                <a:cs typeface="Arial Narrow"/>
              </a:rPr>
              <a:t>PhD, Masters (UTM)</a:t>
            </a:r>
          </a:p>
          <a:p>
            <a:pPr marL="8467">
              <a:spcBef>
                <a:spcPts val="80"/>
              </a:spcBef>
              <a:tabLst>
                <a:tab pos="1828891" algn="l"/>
              </a:tabLst>
            </a:pPr>
            <a:r>
              <a:rPr lang="en-US" sz="2933" spc="-3" dirty="0">
                <a:latin typeface="Arial Narrow"/>
                <a:cs typeface="Arial Narrow"/>
              </a:rPr>
              <a:t>B. </a:t>
            </a:r>
            <a:r>
              <a:rPr lang="en-US" sz="2933" spc="-3" dirty="0" err="1">
                <a:latin typeface="Arial Narrow"/>
                <a:cs typeface="Arial Narrow"/>
              </a:rPr>
              <a:t>Eng</a:t>
            </a:r>
            <a:r>
              <a:rPr lang="en-US" sz="2933" spc="-3" dirty="0">
                <a:latin typeface="Arial Narrow"/>
                <a:cs typeface="Arial Narrow"/>
              </a:rPr>
              <a:t> (UTAR)</a:t>
            </a:r>
          </a:p>
          <a:p>
            <a:pPr marL="8467">
              <a:spcBef>
                <a:spcPts val="80"/>
              </a:spcBef>
              <a:tabLst>
                <a:tab pos="1828891" algn="l"/>
              </a:tabLst>
            </a:pPr>
            <a:endParaRPr lang="en-US" sz="2933" spc="-3" dirty="0">
              <a:latin typeface="Arial Narrow"/>
              <a:cs typeface="Arial Narrow"/>
            </a:endParaRPr>
          </a:p>
          <a:p>
            <a:pPr marL="8467">
              <a:spcBef>
                <a:spcPts val="80"/>
              </a:spcBef>
              <a:tabLst>
                <a:tab pos="1828891" algn="l"/>
              </a:tabLst>
            </a:pPr>
            <a:r>
              <a:rPr lang="en-US" sz="2933" spc="-3" dirty="0">
                <a:latin typeface="Arial Narrow"/>
                <a:cs typeface="Arial Narrow"/>
              </a:rPr>
              <a:t>Research Interest:</a:t>
            </a:r>
          </a:p>
          <a:p>
            <a:pPr marL="389486" indent="-381019">
              <a:spcBef>
                <a:spcPts val="80"/>
              </a:spcBef>
              <a:buFontTx/>
              <a:buChar char="-"/>
              <a:tabLst>
                <a:tab pos="1828891" algn="l"/>
              </a:tabLst>
            </a:pPr>
            <a:r>
              <a:rPr lang="en-US" sz="2933" spc="-3" dirty="0">
                <a:latin typeface="Arial Narrow"/>
                <a:cs typeface="Arial Narrow"/>
              </a:rPr>
              <a:t>Use of AI for lung disease detection</a:t>
            </a:r>
          </a:p>
          <a:p>
            <a:pPr marL="389486" indent="-381019">
              <a:spcBef>
                <a:spcPts val="80"/>
              </a:spcBef>
              <a:buFontTx/>
              <a:buChar char="-"/>
              <a:tabLst>
                <a:tab pos="1828891" algn="l"/>
              </a:tabLst>
            </a:pPr>
            <a:r>
              <a:rPr lang="en-US" sz="2933" spc="-3" dirty="0">
                <a:latin typeface="Arial Narrow"/>
                <a:cs typeface="Arial Narrow"/>
              </a:rPr>
              <a:t>Explainable AI</a:t>
            </a:r>
          </a:p>
          <a:p>
            <a:pPr marL="389486" indent="-381019">
              <a:spcBef>
                <a:spcPts val="80"/>
              </a:spcBef>
              <a:buFontTx/>
              <a:buChar char="-"/>
              <a:tabLst>
                <a:tab pos="1828891" algn="l"/>
              </a:tabLst>
            </a:pPr>
            <a:r>
              <a:rPr lang="en-US" sz="2933" spc="-3" dirty="0">
                <a:latin typeface="Arial Narrow"/>
                <a:cs typeface="Arial Narrow"/>
              </a:rPr>
              <a:t>Natural Language Processing</a:t>
            </a:r>
          </a:p>
          <a:p>
            <a:pPr marL="389486" indent="-381019">
              <a:spcBef>
                <a:spcPts val="80"/>
              </a:spcBef>
              <a:buFontTx/>
              <a:buChar char="-"/>
              <a:tabLst>
                <a:tab pos="1828891" algn="l"/>
              </a:tabLst>
            </a:pPr>
            <a:r>
              <a:rPr lang="en-US" sz="2933" spc="-3" dirty="0">
                <a:latin typeface="Arial Narrow"/>
                <a:cs typeface="Arial Narrow"/>
              </a:rPr>
              <a:t>AI + Insurance</a:t>
            </a:r>
          </a:p>
          <a:p>
            <a:pPr marL="389486" indent="-381019">
              <a:spcBef>
                <a:spcPts val="80"/>
              </a:spcBef>
              <a:buFontTx/>
              <a:buChar char="-"/>
              <a:tabLst>
                <a:tab pos="1828891" algn="l"/>
              </a:tabLst>
            </a:pPr>
            <a:r>
              <a:rPr lang="en-US" sz="2933" spc="-3" dirty="0">
                <a:latin typeface="Arial Narrow"/>
                <a:cs typeface="Arial Narrow"/>
              </a:rPr>
              <a:t>AI + Education</a:t>
            </a:r>
          </a:p>
        </p:txBody>
      </p:sp>
      <p:pic>
        <p:nvPicPr>
          <p:cNvPr id="18" name="object 12">
            <a:extLst>
              <a:ext uri="{FF2B5EF4-FFF2-40B4-BE49-F238E27FC236}">
                <a16:creationId xmlns:a16="http://schemas.microsoft.com/office/drawing/2014/main" id="{75CADC5D-D03E-49D2-8DDF-3A4271FE8E7F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02612" y="5640154"/>
            <a:ext cx="1606549" cy="8064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AAC4869-F4BC-449C-AC0D-15FF2D91C0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593" y="596686"/>
            <a:ext cx="4176464" cy="3950953"/>
          </a:xfrm>
          <a:prstGeom prst="rect">
            <a:avLst/>
          </a:prstGeom>
        </p:spPr>
      </p:pic>
      <p:pic>
        <p:nvPicPr>
          <p:cNvPr id="9" name="Graphic 8" descr="Smiling face with solid fill">
            <a:extLst>
              <a:ext uri="{FF2B5EF4-FFF2-40B4-BE49-F238E27FC236}">
                <a16:creationId xmlns:a16="http://schemas.microsoft.com/office/drawing/2014/main" id="{2673CCFD-ACAC-4622-AF6B-3344F3A6A0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30681" y="1874438"/>
            <a:ext cx="842369" cy="842369"/>
          </a:xfrm>
          <a:prstGeom prst="rect">
            <a:avLst/>
          </a:prstGeom>
        </p:spPr>
      </p:pic>
      <p:pic>
        <p:nvPicPr>
          <p:cNvPr id="17" name="Graphic 16" descr="Smiling face with solid fill">
            <a:extLst>
              <a:ext uri="{FF2B5EF4-FFF2-40B4-BE49-F238E27FC236}">
                <a16:creationId xmlns:a16="http://schemas.microsoft.com/office/drawing/2014/main" id="{103D1E01-0EFD-4B55-9203-DBD4838B8C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75579" y="1904711"/>
            <a:ext cx="842369" cy="842369"/>
          </a:xfrm>
          <a:prstGeom prst="rect">
            <a:avLst/>
          </a:prstGeom>
        </p:spPr>
      </p:pic>
      <p:pic>
        <p:nvPicPr>
          <p:cNvPr id="5122" name="Picture 2" descr="Chest CT in COVID-19: What the Radiologist Needs to Know | RadioGraphics">
            <a:extLst>
              <a:ext uri="{FF2B5EF4-FFF2-40B4-BE49-F238E27FC236}">
                <a16:creationId xmlns:a16="http://schemas.microsoft.com/office/drawing/2014/main" id="{A9E35E14-8BE9-4D87-9478-FBBE21AB7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6347" y="547362"/>
            <a:ext cx="2398060" cy="2388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5DED784-87C9-BC82-3FE9-531AE4CCF2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4705" y="547362"/>
            <a:ext cx="4882240" cy="425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408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FC2AB77-B05F-9144-A6F9-8C18C75C30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0280" y="449927"/>
            <a:ext cx="9687755" cy="616259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14000"/>
              </a:lnSpc>
            </a:pPr>
            <a:r>
              <a:rPr lang="en-SG" sz="3200" dirty="0"/>
              <a:t>Conclusion &amp; Future Works</a:t>
            </a:r>
            <a:endParaRPr lang="en-SG" sz="32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" name="AutoShape 4" descr="Comparison of popular CNN architectures. The vertical axis shows top 1... |  Download Scientific Diagram">
            <a:extLst>
              <a:ext uri="{FF2B5EF4-FFF2-40B4-BE49-F238E27FC236}">
                <a16:creationId xmlns:a16="http://schemas.microsoft.com/office/drawing/2014/main" id="{25CC9D59-AE27-1D58-4591-8D27C0377D4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599" y="3276599"/>
            <a:ext cx="2648309" cy="2648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MY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C719D83-4FE5-1FE9-1BD6-2AF39C9B927B}"/>
              </a:ext>
            </a:extLst>
          </p:cNvPr>
          <p:cNvSpPr txBox="1">
            <a:spLocks/>
          </p:cNvSpPr>
          <p:nvPr/>
        </p:nvSpPr>
        <p:spPr>
          <a:xfrm>
            <a:off x="838200" y="1316667"/>
            <a:ext cx="10515600" cy="4351339"/>
          </a:xfrm>
          <a:prstGeom prst="rect">
            <a:avLst/>
          </a:prstGeom>
        </p:spPr>
        <p:txBody>
          <a:bodyPr wrap="square" anchor="t" anchorCtr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i="0" kern="1200" cap="none" baseline="0">
                <a:solidFill>
                  <a:srgbClr val="00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189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4000"/>
              </a:lnSpc>
            </a:pPr>
            <a:r>
              <a:rPr lang="en-SG" sz="24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ConViT</a:t>
            </a:r>
            <a:r>
              <a:rPr lang="en-SG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-S achieved the best performance.</a:t>
            </a:r>
          </a:p>
          <a:p>
            <a:pPr>
              <a:lnSpc>
                <a:spcPct val="114000"/>
              </a:lnSpc>
            </a:pPr>
            <a:r>
              <a:rPr lang="en-SG" sz="24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ViT</a:t>
            </a:r>
            <a:r>
              <a:rPr lang="en-SG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-S used the shortest duration to complete training.</a:t>
            </a:r>
          </a:p>
          <a:p>
            <a:pPr>
              <a:lnSpc>
                <a:spcPct val="114000"/>
              </a:lnSpc>
            </a:pPr>
            <a:r>
              <a:rPr lang="en-SG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Vision Transformers show promising future as compared to CNNs.</a:t>
            </a:r>
          </a:p>
          <a:p>
            <a:pPr>
              <a:lnSpc>
                <a:spcPct val="114000"/>
              </a:lnSpc>
            </a:pPr>
            <a:r>
              <a:rPr lang="en-SG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Lung Disease Severity Classification</a:t>
            </a:r>
          </a:p>
          <a:p>
            <a:pPr>
              <a:lnSpc>
                <a:spcPct val="114000"/>
              </a:lnSpc>
            </a:pPr>
            <a:r>
              <a:rPr lang="en-SG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Hyperparameters tuning</a:t>
            </a:r>
          </a:p>
          <a:p>
            <a:pPr>
              <a:lnSpc>
                <a:spcPct val="114000"/>
              </a:lnSpc>
            </a:pPr>
            <a:r>
              <a:rPr lang="en-SG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Explainable Artificial Intelligence (XAI)</a:t>
            </a:r>
          </a:p>
        </p:txBody>
      </p:sp>
    </p:spTree>
    <p:extLst>
      <p:ext uri="{BB962C8B-B14F-4D97-AF65-F5344CB8AC3E}">
        <p14:creationId xmlns:p14="http://schemas.microsoft.com/office/powerpoint/2010/main" val="7525209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668D730-20AF-1B42-B55B-3811C86CDF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8929" y="2445781"/>
            <a:ext cx="7152861" cy="865622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33C8804-882E-5E48-A77B-52687D7EEFD5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97543" y="3829799"/>
            <a:ext cx="9105581" cy="17514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/>
              <a:t>Contact Information:</a:t>
            </a:r>
          </a:p>
          <a:p>
            <a:pPr marL="0" indent="0">
              <a:buNone/>
            </a:pPr>
            <a:r>
              <a:rPr lang="en-US" b="1" dirty="0"/>
              <a:t>Dr Joel Than Chia Ming</a:t>
            </a:r>
          </a:p>
          <a:p>
            <a:pPr marL="0" indent="0">
              <a:buNone/>
            </a:pPr>
            <a:r>
              <a:rPr lang="en-US" b="1" dirty="0"/>
              <a:t>Email: </a:t>
            </a:r>
            <a:r>
              <a:rPr lang="en-US" b="1" dirty="0">
                <a:hlinkClick r:id="rId2"/>
              </a:rPr>
              <a:t>jcmthan@swinburne.edu.my</a:t>
            </a:r>
            <a:endParaRPr lang="en-US" b="1" dirty="0"/>
          </a:p>
          <a:p>
            <a:pPr marL="0" indent="0">
              <a:buNone/>
            </a:pPr>
            <a:r>
              <a:rPr lang="en-US" b="1" dirty="0"/>
              <a:t>Profile: </a:t>
            </a:r>
            <a:r>
              <a:rPr lang="en-US" b="1" dirty="0">
                <a:hlinkClick r:id="rId3"/>
              </a:rPr>
              <a:t>https://www.swinburne.edu.my/staff/dr-joel-than-chia-ming.php</a:t>
            </a:r>
            <a:endParaRPr lang="en-US" b="1" dirty="0"/>
          </a:p>
          <a:p>
            <a:pPr marL="0" indent="0">
              <a:buNone/>
            </a:pPr>
            <a:r>
              <a:rPr lang="en-US" b="1" dirty="0" err="1"/>
              <a:t>Linkedin</a:t>
            </a:r>
            <a:r>
              <a:rPr lang="en-US" b="1" dirty="0"/>
              <a:t>: </a:t>
            </a:r>
            <a:r>
              <a:rPr lang="en-MY" b="0" i="0" dirty="0">
                <a:effectLst/>
                <a:latin typeface="-apple-system"/>
                <a:hlinkClick r:id="rId4"/>
              </a:rPr>
              <a:t>https://www.linkedin.com/in/joel-than-b7969480</a:t>
            </a:r>
            <a:endParaRPr lang="en-MY" b="0" i="0" dirty="0">
              <a:effectLst/>
              <a:latin typeface="-apple-system"/>
            </a:endParaRP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52401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FC2AB77-B05F-9144-A6F9-8C18C75C30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0280" y="449927"/>
            <a:ext cx="9687755" cy="58477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54332DF-F097-9641-894D-445A1838172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457200" indent="-457200">
              <a:lnSpc>
                <a:spcPct val="114000"/>
              </a:lnSpc>
              <a:buFont typeface="+mj-lt"/>
              <a:buAutoNum type="arabicPeriod"/>
            </a:pPr>
            <a:r>
              <a:rPr lang="en-SG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Introduction</a:t>
            </a:r>
          </a:p>
          <a:p>
            <a:pPr marL="457200" indent="-457200">
              <a:lnSpc>
                <a:spcPct val="114000"/>
              </a:lnSpc>
              <a:buFont typeface="+mj-lt"/>
              <a:buAutoNum type="arabicPeriod"/>
            </a:pPr>
            <a:r>
              <a:rPr lang="en-SG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Methodology</a:t>
            </a:r>
          </a:p>
          <a:p>
            <a:pPr marL="800100" lvl="1" indent="-457200">
              <a:lnSpc>
                <a:spcPct val="114000"/>
              </a:lnSpc>
              <a:buFont typeface="+mj-lt"/>
              <a:buAutoNum type="arabicPeriod"/>
            </a:pPr>
            <a:r>
              <a:rPr lang="en-SG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Dataset</a:t>
            </a:r>
          </a:p>
          <a:p>
            <a:pPr marL="800100" lvl="1" indent="-457200">
              <a:lnSpc>
                <a:spcPct val="114000"/>
              </a:lnSpc>
              <a:buFont typeface="+mj-lt"/>
              <a:buAutoNum type="arabicPeriod"/>
            </a:pPr>
            <a:r>
              <a:rPr lang="en-SG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CNNs – Inception V4, ResNet50, </a:t>
            </a:r>
            <a:r>
              <a:rPr lang="en-SG" sz="20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Xception</a:t>
            </a:r>
            <a:r>
              <a:rPr lang="en-SG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, VGG16</a:t>
            </a:r>
          </a:p>
          <a:p>
            <a:pPr marL="800100" lvl="1" indent="-457200">
              <a:lnSpc>
                <a:spcPct val="114000"/>
              </a:lnSpc>
              <a:buFont typeface="+mj-lt"/>
              <a:buAutoNum type="arabicPeriod"/>
            </a:pPr>
            <a:r>
              <a:rPr lang="en-SG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Vision Transformers – </a:t>
            </a:r>
            <a:r>
              <a:rPr lang="en-SG" sz="20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ViT</a:t>
            </a:r>
            <a:r>
              <a:rPr lang="en-SG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, </a:t>
            </a:r>
            <a:r>
              <a:rPr lang="en-SG" sz="20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ConViT</a:t>
            </a:r>
            <a:endParaRPr lang="en-SG" sz="20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800100" lvl="1" indent="-457200">
              <a:lnSpc>
                <a:spcPct val="114000"/>
              </a:lnSpc>
              <a:buFont typeface="+mj-lt"/>
              <a:buAutoNum type="arabicPeriod"/>
            </a:pPr>
            <a:r>
              <a:rPr lang="en-SG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Performance Evaluation</a:t>
            </a:r>
          </a:p>
          <a:p>
            <a:pPr marL="457200" indent="-457200">
              <a:lnSpc>
                <a:spcPct val="114000"/>
              </a:lnSpc>
              <a:buFont typeface="+mj-lt"/>
              <a:buAutoNum type="arabicPeriod"/>
            </a:pPr>
            <a:r>
              <a:rPr lang="en-SG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Results &amp; Discussion</a:t>
            </a:r>
          </a:p>
          <a:p>
            <a:pPr marL="457200" indent="-457200">
              <a:lnSpc>
                <a:spcPct val="114000"/>
              </a:lnSpc>
              <a:buFont typeface="+mj-lt"/>
              <a:buAutoNum type="arabicPeriod"/>
            </a:pPr>
            <a:r>
              <a:rPr lang="en-SG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Conclusion</a:t>
            </a:r>
          </a:p>
          <a:p>
            <a:endParaRPr lang="en-US" dirty="0"/>
          </a:p>
        </p:txBody>
      </p:sp>
      <p:sp>
        <p:nvSpPr>
          <p:cNvPr id="8" name="Text Placeholder 61">
            <a:extLst>
              <a:ext uri="{FF2B5EF4-FFF2-40B4-BE49-F238E27FC236}">
                <a16:creationId xmlns:a16="http://schemas.microsoft.com/office/drawing/2014/main" id="{7F4366BA-8463-4041-918D-C60BEA8E7F6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0280" y="6335873"/>
            <a:ext cx="5049837" cy="249237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22839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61C98-A5FE-ED4E-B5D8-1E13D7FFD3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0280" y="1869344"/>
            <a:ext cx="5413929" cy="92333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88D8D4B-E3D9-D1BE-F1A7-CDC0DF9425DC}"/>
              </a:ext>
            </a:extLst>
          </p:cNvPr>
          <p:cNvSpPr txBox="1">
            <a:spLocks/>
          </p:cNvSpPr>
          <p:nvPr/>
        </p:nvSpPr>
        <p:spPr>
          <a:xfrm>
            <a:off x="718929" y="3225829"/>
            <a:ext cx="7152861" cy="157045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MY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Disease</a:t>
            </a:r>
          </a:p>
          <a:p>
            <a:r>
              <a:rPr lang="en-MY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Diagnosis Methods currently used</a:t>
            </a:r>
          </a:p>
          <a:p>
            <a:r>
              <a:rPr lang="en-MY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Deep Learning methods commonly used</a:t>
            </a:r>
          </a:p>
        </p:txBody>
      </p:sp>
      <p:pic>
        <p:nvPicPr>
          <p:cNvPr id="1026" name="Picture 2" descr="PHOTO GALLERY: How COVID-19 Appears on Medical Imaging | Imaging Technology  News">
            <a:extLst>
              <a:ext uri="{FF2B5EF4-FFF2-40B4-BE49-F238E27FC236}">
                <a16:creationId xmlns:a16="http://schemas.microsoft.com/office/drawing/2014/main" id="{28334A36-6612-D783-B33C-EB4E35EAEE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070"/>
          <a:stretch/>
        </p:blipFill>
        <p:spPr bwMode="auto">
          <a:xfrm>
            <a:off x="8272732" y="552418"/>
            <a:ext cx="3979653" cy="4798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19975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FC2AB77-B05F-9144-A6F9-8C18C75C30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0280" y="449927"/>
            <a:ext cx="9687755" cy="58477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Introduction - Diagnosis of Disease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54332DF-F097-9641-894D-445A1838172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0280" y="1508852"/>
            <a:ext cx="9687754" cy="3080401"/>
          </a:xfrm>
        </p:spPr>
        <p:txBody>
          <a:bodyPr/>
          <a:lstStyle/>
          <a:p>
            <a:pPr>
              <a:lnSpc>
                <a:spcPct val="114000"/>
              </a:lnSpc>
            </a:pPr>
            <a:r>
              <a:rPr lang="en-SG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COVID-19 third anniversary – outbreak in December 2019, in China.</a:t>
            </a:r>
          </a:p>
          <a:p>
            <a:pPr marL="342900" indent="-34290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SG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Variants – Delta, Omicron etc.</a:t>
            </a:r>
          </a:p>
          <a:p>
            <a:pPr marL="342900" indent="-34290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SG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RT-PCR – High sensitivity, specificity</a:t>
            </a:r>
          </a:p>
          <a:p>
            <a:pPr marL="342900" indent="-34290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SG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Chest CT &amp; CXR – Radiological findings – Deep Learning</a:t>
            </a:r>
          </a:p>
          <a:p>
            <a:endParaRPr lang="en-US" dirty="0"/>
          </a:p>
        </p:txBody>
      </p:sp>
      <p:sp>
        <p:nvSpPr>
          <p:cNvPr id="8" name="Text Placeholder 61">
            <a:extLst>
              <a:ext uri="{FF2B5EF4-FFF2-40B4-BE49-F238E27FC236}">
                <a16:creationId xmlns:a16="http://schemas.microsoft.com/office/drawing/2014/main" id="{7F4366BA-8463-4041-918D-C60BEA8E7F6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0280" y="6335873"/>
            <a:ext cx="5049837" cy="249237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4502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FC2AB77-B05F-9144-A6F9-8C18C75C30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0280" y="449927"/>
            <a:ext cx="9687755" cy="1077218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Introduction – Diagnosis of Disease using Deep Learning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54332DF-F097-9641-894D-445A1838172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0281" y="1784897"/>
            <a:ext cx="9687754" cy="3080401"/>
          </a:xfrm>
        </p:spPr>
        <p:txBody>
          <a:bodyPr/>
          <a:lstStyle/>
          <a:p>
            <a:pPr>
              <a:lnSpc>
                <a:spcPct val="114000"/>
              </a:lnSpc>
            </a:pPr>
            <a:r>
              <a:rPr lang="en-SG" sz="2800" dirty="0">
                <a:latin typeface="Calibri Light" panose="020F0302020204030204" pitchFamily="34" charset="0"/>
                <a:cs typeface="Calibri Light" panose="020F0302020204030204" pitchFamily="34" charset="0"/>
              </a:rPr>
              <a:t>Convolutional Neural Networks (CNNs)</a:t>
            </a:r>
          </a:p>
          <a:p>
            <a:pPr lvl="1">
              <a:lnSpc>
                <a:spcPct val="114000"/>
              </a:lnSpc>
            </a:pPr>
            <a:r>
              <a:rPr lang="en-SG" sz="2500" dirty="0">
                <a:latin typeface="Calibri Light" panose="020F0302020204030204" pitchFamily="34" charset="0"/>
                <a:cs typeface="Calibri Light" panose="020F0302020204030204" pitchFamily="34" charset="0"/>
              </a:rPr>
              <a:t>Hard inductive biases – Sample efficient learning</a:t>
            </a:r>
          </a:p>
          <a:p>
            <a:pPr>
              <a:lnSpc>
                <a:spcPct val="114000"/>
              </a:lnSpc>
            </a:pPr>
            <a:r>
              <a:rPr lang="en-SG" sz="2800" dirty="0">
                <a:latin typeface="Calibri Light" panose="020F0302020204030204" pitchFamily="34" charset="0"/>
                <a:cs typeface="Calibri Light" panose="020F0302020204030204" pitchFamily="34" charset="0"/>
              </a:rPr>
              <a:t>Vision Transformers</a:t>
            </a:r>
          </a:p>
          <a:p>
            <a:pPr lvl="1">
              <a:lnSpc>
                <a:spcPct val="114000"/>
              </a:lnSpc>
            </a:pPr>
            <a:r>
              <a:rPr lang="en-SG" sz="2500" dirty="0">
                <a:latin typeface="Calibri Light" panose="020F0302020204030204" pitchFamily="34" charset="0"/>
                <a:cs typeface="Calibri Light" panose="020F0302020204030204" pitchFamily="34" charset="0"/>
              </a:rPr>
              <a:t>Simpler architecture</a:t>
            </a:r>
          </a:p>
          <a:p>
            <a:pPr>
              <a:lnSpc>
                <a:spcPct val="114000"/>
              </a:lnSpc>
            </a:pPr>
            <a:r>
              <a:rPr lang="en-SG" sz="2800" dirty="0">
                <a:latin typeface="Calibri Light" panose="020F0302020204030204" pitchFamily="34" charset="0"/>
                <a:cs typeface="Calibri Light" panose="020F0302020204030204" pitchFamily="34" charset="0"/>
              </a:rPr>
              <a:t>Hybrid – Convolutional Vision Transformer</a:t>
            </a:r>
          </a:p>
          <a:p>
            <a:pPr lvl="1">
              <a:lnSpc>
                <a:spcPct val="114000"/>
              </a:lnSpc>
            </a:pPr>
            <a:r>
              <a:rPr lang="en-SG" sz="2500" dirty="0">
                <a:latin typeface="Calibri Light" panose="020F0302020204030204" pitchFamily="34" charset="0"/>
                <a:cs typeface="Calibri Light" panose="020F0302020204030204" pitchFamily="34" charset="0"/>
              </a:rPr>
              <a:t>“Soft” Inductive Biases</a:t>
            </a:r>
          </a:p>
          <a:p>
            <a:endParaRPr lang="en-US" dirty="0"/>
          </a:p>
        </p:txBody>
      </p:sp>
      <p:sp>
        <p:nvSpPr>
          <p:cNvPr id="8" name="Text Placeholder 61">
            <a:extLst>
              <a:ext uri="{FF2B5EF4-FFF2-40B4-BE49-F238E27FC236}">
                <a16:creationId xmlns:a16="http://schemas.microsoft.com/office/drawing/2014/main" id="{7F4366BA-8463-4041-918D-C60BEA8E7F6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0280" y="6335873"/>
            <a:ext cx="5049837" cy="249237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23447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61C98-A5FE-ED4E-B5D8-1E13D7FFD3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0280" y="1869344"/>
            <a:ext cx="5413929" cy="92333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Methodology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88D8D4B-E3D9-D1BE-F1A7-CDC0DF9425DC}"/>
              </a:ext>
            </a:extLst>
          </p:cNvPr>
          <p:cNvSpPr txBox="1">
            <a:spLocks/>
          </p:cNvSpPr>
          <p:nvPr/>
        </p:nvSpPr>
        <p:spPr>
          <a:xfrm>
            <a:off x="718929" y="2923905"/>
            <a:ext cx="7152861" cy="199809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MY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Dataset Description</a:t>
            </a:r>
          </a:p>
          <a:p>
            <a:r>
              <a:rPr lang="en-MY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CNN</a:t>
            </a:r>
          </a:p>
          <a:p>
            <a:r>
              <a:rPr lang="en-MY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Transformers</a:t>
            </a:r>
          </a:p>
          <a:p>
            <a:r>
              <a:rPr lang="en-MY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Performance</a:t>
            </a:r>
          </a:p>
        </p:txBody>
      </p:sp>
      <p:pic>
        <p:nvPicPr>
          <p:cNvPr id="2050" name="Picture 2" descr="4DCT | Emory School of Medicine">
            <a:extLst>
              <a:ext uri="{FF2B5EF4-FFF2-40B4-BE49-F238E27FC236}">
                <a16:creationId xmlns:a16="http://schemas.microsoft.com/office/drawing/2014/main" id="{5E2DC570-D97B-3358-B52B-C63E39D3ED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1347" y="1150098"/>
            <a:ext cx="3771900" cy="3771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1370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FC2AB77-B05F-9144-A6F9-8C18C75C30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0280" y="449927"/>
            <a:ext cx="9687755" cy="58477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Dataset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54332DF-F097-9641-894D-445A1838172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0280" y="1508852"/>
            <a:ext cx="6322740" cy="3796393"/>
          </a:xfrm>
        </p:spPr>
        <p:txBody>
          <a:bodyPr/>
          <a:lstStyle/>
          <a:p>
            <a:pPr>
              <a:lnSpc>
                <a:spcPct val="114000"/>
              </a:lnSpc>
            </a:pPr>
            <a:r>
              <a:rPr lang="en-SG" sz="2800" dirty="0">
                <a:latin typeface="Calibri Light" panose="020F0302020204030204" pitchFamily="34" charset="0"/>
                <a:cs typeface="Calibri Light" panose="020F0302020204030204" pitchFamily="34" charset="0"/>
              </a:rPr>
              <a:t>COVID-CT-Dataset</a:t>
            </a:r>
          </a:p>
          <a:p>
            <a:pPr lvl="1">
              <a:lnSpc>
                <a:spcPct val="114000"/>
              </a:lnSpc>
            </a:pPr>
            <a:r>
              <a:rPr lang="en-SG" sz="24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Publicly available</a:t>
            </a:r>
          </a:p>
          <a:p>
            <a:pPr lvl="1">
              <a:lnSpc>
                <a:spcPct val="114000"/>
              </a:lnSpc>
            </a:pPr>
            <a:r>
              <a:rPr lang="en-SG" sz="24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349</a:t>
            </a:r>
            <a:r>
              <a:rPr lang="en-SG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 COVID-19 CT images from 216 patients, </a:t>
            </a:r>
            <a:br>
              <a:rPr lang="en-SG" sz="2400" dirty="0"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en-SG" sz="24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397</a:t>
            </a:r>
            <a:r>
              <a:rPr lang="en-SG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 non-COVID-19 CT images.</a:t>
            </a:r>
          </a:p>
          <a:p>
            <a:pPr lvl="1">
              <a:lnSpc>
                <a:spcPct val="114000"/>
              </a:lnSpc>
            </a:pPr>
            <a:r>
              <a:rPr lang="en-SG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Validated by an experienced radiologist from Tongji Hospital, Wuhan, China.</a:t>
            </a:r>
          </a:p>
          <a:p>
            <a:pPr lvl="1">
              <a:lnSpc>
                <a:spcPct val="114000"/>
              </a:lnSpc>
            </a:pPr>
            <a:r>
              <a:rPr lang="en-SG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PNG format, with various height and weight pixels.</a:t>
            </a:r>
          </a:p>
          <a:p>
            <a:endParaRPr lang="en-US" dirty="0"/>
          </a:p>
        </p:txBody>
      </p:sp>
      <p:pic>
        <p:nvPicPr>
          <p:cNvPr id="5" name="Picture 4" descr="A picture containing indoor, porcelain&#10;&#10;Description automatically generated">
            <a:extLst>
              <a:ext uri="{FF2B5EF4-FFF2-40B4-BE49-F238E27FC236}">
                <a16:creationId xmlns:a16="http://schemas.microsoft.com/office/drawing/2014/main" id="{3AC5EED2-6110-8157-84A1-998C447573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3800" y="1625462"/>
            <a:ext cx="2160000" cy="15754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FB8D08F-BB85-ED53-84AD-4212498883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4580" y="1636895"/>
            <a:ext cx="2160000" cy="1563980"/>
          </a:xfrm>
          <a:prstGeom prst="rect">
            <a:avLst/>
          </a:prstGeom>
        </p:spPr>
      </p:pic>
      <p:pic>
        <p:nvPicPr>
          <p:cNvPr id="9" name="Picture 8" descr="A picture containing different, variety&#10;&#10;Description automatically generated">
            <a:extLst>
              <a:ext uri="{FF2B5EF4-FFF2-40B4-BE49-F238E27FC236}">
                <a16:creationId xmlns:a16="http://schemas.microsoft.com/office/drawing/2014/main" id="{88C06386-9247-0355-D8DA-A817921D043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7" t="2590" b="1"/>
          <a:stretch/>
        </p:blipFill>
        <p:spPr bwMode="auto">
          <a:xfrm>
            <a:off x="7033800" y="3455369"/>
            <a:ext cx="2160000" cy="152968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Picture 9" descr="A close-up of a fetus&#10;&#10;Description automatically generated with low confidence">
            <a:extLst>
              <a:ext uri="{FF2B5EF4-FFF2-40B4-BE49-F238E27FC236}">
                <a16:creationId xmlns:a16="http://schemas.microsoft.com/office/drawing/2014/main" id="{F9D1E1EB-A9E5-FD1C-C439-995482EB64A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5" b="3568"/>
          <a:stretch/>
        </p:blipFill>
        <p:spPr bwMode="auto">
          <a:xfrm>
            <a:off x="9474580" y="3455369"/>
            <a:ext cx="2160000" cy="151443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BC95BBA-5F0E-9DCE-87D2-872854751A34}"/>
              </a:ext>
            </a:extLst>
          </p:cNvPr>
          <p:cNvSpPr txBox="1"/>
          <p:nvPr/>
        </p:nvSpPr>
        <p:spPr>
          <a:xfrm>
            <a:off x="7033800" y="5157605"/>
            <a:ext cx="4600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Examples of COVID-19 CT images</a:t>
            </a:r>
            <a:r>
              <a:rPr lang="en-MY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27103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FC2AB77-B05F-9144-A6F9-8C18C75C30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0280" y="449927"/>
            <a:ext cx="9687755" cy="58477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Dataset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54332DF-F097-9641-894D-445A1838172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0280" y="1508852"/>
            <a:ext cx="6322740" cy="3796393"/>
          </a:xfrm>
        </p:spPr>
        <p:txBody>
          <a:bodyPr/>
          <a:lstStyle/>
          <a:p>
            <a:pPr>
              <a:lnSpc>
                <a:spcPct val="114000"/>
              </a:lnSpc>
            </a:pPr>
            <a:r>
              <a:rPr lang="en-SG" sz="2800" dirty="0">
                <a:latin typeface="Calibri Light" panose="020F0302020204030204" pitchFamily="34" charset="0"/>
                <a:cs typeface="Calibri Light" panose="020F0302020204030204" pitchFamily="34" charset="0"/>
              </a:rPr>
              <a:t>Data Augmentation</a:t>
            </a:r>
          </a:p>
          <a:p>
            <a:pPr lvl="1">
              <a:lnSpc>
                <a:spcPct val="114000"/>
              </a:lnSpc>
            </a:pPr>
            <a:r>
              <a:rPr lang="en-SG" sz="2500" dirty="0">
                <a:latin typeface="Calibri Light" panose="020F0302020204030204" pitchFamily="34" charset="0"/>
                <a:cs typeface="Calibri Light" panose="020F0302020204030204" pitchFamily="34" charset="0"/>
              </a:rPr>
              <a:t>Improves generalizability</a:t>
            </a:r>
          </a:p>
          <a:p>
            <a:pPr lvl="1">
              <a:lnSpc>
                <a:spcPct val="114000"/>
              </a:lnSpc>
            </a:pPr>
            <a:r>
              <a:rPr lang="en-SG" sz="2500" dirty="0">
                <a:latin typeface="Calibri Light" panose="020F0302020204030204" pitchFamily="34" charset="0"/>
                <a:cs typeface="Calibri Light" panose="020F0302020204030204" pitchFamily="34" charset="0"/>
              </a:rPr>
              <a:t>45˚rotation</a:t>
            </a:r>
          </a:p>
          <a:p>
            <a:pPr lvl="1">
              <a:lnSpc>
                <a:spcPct val="114000"/>
              </a:lnSpc>
            </a:pPr>
            <a:r>
              <a:rPr lang="en-SG" sz="2500" dirty="0">
                <a:latin typeface="Calibri Light" panose="020F0302020204030204" pitchFamily="34" charset="0"/>
                <a:cs typeface="Calibri Light" panose="020F0302020204030204" pitchFamily="34" charset="0"/>
              </a:rPr>
              <a:t>Horizontal Flip</a:t>
            </a:r>
          </a:p>
          <a:p>
            <a:pPr lvl="1">
              <a:lnSpc>
                <a:spcPct val="114000"/>
              </a:lnSpc>
            </a:pPr>
            <a:r>
              <a:rPr lang="en-SG" sz="2500" dirty="0">
                <a:latin typeface="Calibri Light" panose="020F0302020204030204" pitchFamily="34" charset="0"/>
                <a:cs typeface="Calibri Light" panose="020F0302020204030204" pitchFamily="34" charset="0"/>
              </a:rPr>
              <a:t>Vertical Flip</a:t>
            </a:r>
          </a:p>
          <a:p>
            <a:pPr lvl="1">
              <a:lnSpc>
                <a:spcPct val="114000"/>
              </a:lnSpc>
            </a:pPr>
            <a:r>
              <a:rPr lang="en-SG" sz="2500" dirty="0">
                <a:latin typeface="Calibri Light" panose="020F0302020204030204" pitchFamily="34" charset="0"/>
                <a:cs typeface="Calibri Light" panose="020F0302020204030204" pitchFamily="34" charset="0"/>
              </a:rPr>
              <a:t>Random Noise</a:t>
            </a:r>
          </a:p>
          <a:p>
            <a:pPr>
              <a:lnSpc>
                <a:spcPct val="114000"/>
              </a:lnSpc>
            </a:pPr>
            <a:r>
              <a:rPr lang="en-SG" sz="2800" dirty="0">
                <a:latin typeface="Calibri Light" panose="020F0302020204030204" pitchFamily="34" charset="0"/>
                <a:cs typeface="Calibri Light" panose="020F0302020204030204" pitchFamily="34" charset="0"/>
              </a:rPr>
              <a:t>Black Padding</a:t>
            </a:r>
          </a:p>
          <a:p>
            <a:pPr lvl="1">
              <a:lnSpc>
                <a:spcPct val="114000"/>
              </a:lnSpc>
            </a:pPr>
            <a:r>
              <a:rPr lang="en-SG" sz="2500" dirty="0">
                <a:latin typeface="Calibri Light" panose="020F0302020204030204" pitchFamily="34" charset="0"/>
                <a:cs typeface="Calibri Light" panose="020F0302020204030204" pitchFamily="34" charset="0"/>
              </a:rPr>
              <a:t>Same height and weight</a:t>
            </a:r>
          </a:p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2A0DE14-20C3-9BA1-915F-776F1C22A104}"/>
              </a:ext>
            </a:extLst>
          </p:cNvPr>
          <p:cNvSpPr txBox="1"/>
          <p:nvPr/>
        </p:nvSpPr>
        <p:spPr>
          <a:xfrm>
            <a:off x="5649607" y="5338875"/>
            <a:ext cx="6038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Examples of augmented COVID-19 CT images</a:t>
            </a:r>
            <a:r>
              <a:rPr lang="en-MY" dirty="0"/>
              <a:t> </a:t>
            </a:r>
            <a:endParaRPr lang="en-US" dirty="0"/>
          </a:p>
        </p:txBody>
      </p:sp>
      <p:pic>
        <p:nvPicPr>
          <p:cNvPr id="14" name="Picture 13" descr="A picture containing indoor, porcelain&#10;&#10;Description automatically generated">
            <a:extLst>
              <a:ext uri="{FF2B5EF4-FFF2-40B4-BE49-F238E27FC236}">
                <a16:creationId xmlns:a16="http://schemas.microsoft.com/office/drawing/2014/main" id="{418F5305-237F-4B4D-4120-FC4C254302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9607" y="2008501"/>
            <a:ext cx="1800000" cy="101473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5614AD3-A0EF-B513-79AD-8D814AF198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8806" y="2008501"/>
            <a:ext cx="1800000" cy="1014733"/>
          </a:xfrm>
          <a:prstGeom prst="rect">
            <a:avLst/>
          </a:prstGeom>
        </p:spPr>
      </p:pic>
      <p:pic>
        <p:nvPicPr>
          <p:cNvPr id="16" name="Picture 15" descr="A picture containing indoor, tableware, white&#10;&#10;Description automatically generated">
            <a:extLst>
              <a:ext uri="{FF2B5EF4-FFF2-40B4-BE49-F238E27FC236}">
                <a16:creationId xmlns:a16="http://schemas.microsoft.com/office/drawing/2014/main" id="{7108356D-02B7-840E-28B9-25D096B125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8005" y="2008502"/>
            <a:ext cx="1800000" cy="1014733"/>
          </a:xfrm>
          <a:prstGeom prst="rect">
            <a:avLst/>
          </a:prstGeom>
        </p:spPr>
      </p:pic>
      <p:pic>
        <p:nvPicPr>
          <p:cNvPr id="17" name="Picture 16" descr="A picture containing tableware&#10;&#10;Description automatically generated">
            <a:extLst>
              <a:ext uri="{FF2B5EF4-FFF2-40B4-BE49-F238E27FC236}">
                <a16:creationId xmlns:a16="http://schemas.microsoft.com/office/drawing/2014/main" id="{5D6AFF6F-6487-0B70-1713-3AD1131150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9607" y="3709141"/>
            <a:ext cx="1800000" cy="101473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9B21466-C713-8E28-455A-F64730DBF8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8806" y="3703179"/>
            <a:ext cx="1800000" cy="101473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D3A49EE-1216-9EF0-154B-B628B511015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8005" y="3310546"/>
            <a:ext cx="1800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22298"/>
      </p:ext>
    </p:extLst>
  </p:cSld>
  <p:clrMapOvr>
    <a:masterClrMapping/>
  </p:clrMapOvr>
</p:sld>
</file>

<file path=ppt/theme/theme1.xml><?xml version="1.0" encoding="utf-8"?>
<a:theme xmlns:a="http://schemas.openxmlformats.org/drawingml/2006/main" name="Swinburne">
  <a:themeElements>
    <a:clrScheme name="Swinburne">
      <a:dk1>
        <a:srgbClr val="000000"/>
      </a:dk1>
      <a:lt1>
        <a:sysClr val="window" lastClr="FFFFFF"/>
      </a:lt1>
      <a:dk2>
        <a:srgbClr val="3D3A3B"/>
      </a:dk2>
      <a:lt2>
        <a:srgbClr val="E7E7E8"/>
      </a:lt2>
      <a:accent1>
        <a:srgbClr val="3D3A3B"/>
      </a:accent1>
      <a:accent2>
        <a:srgbClr val="E7E7E8"/>
      </a:accent2>
      <a:accent3>
        <a:srgbClr val="A5A5A5"/>
      </a:accent3>
      <a:accent4>
        <a:srgbClr val="BFBFBF"/>
      </a:accent4>
      <a:accent5>
        <a:srgbClr val="D8D8D8"/>
      </a:accent5>
      <a:accent6>
        <a:srgbClr val="F2F2F2"/>
      </a:accent6>
      <a:hlink>
        <a:srgbClr val="0563C1"/>
      </a:hlink>
      <a:folHlink>
        <a:srgbClr val="954F72"/>
      </a:folHlink>
    </a:clrScheme>
    <a:fontScheme name="SwinburneFonts">
      <a:majorFont>
        <a:latin typeface="Barlow Light"/>
        <a:ea typeface=""/>
        <a:cs typeface=""/>
      </a:majorFont>
      <a:minorFont>
        <a:latin typeface="Open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winburne" id="{2F5F439F-722C-4FD2-84ED-4D1CD1AFAB38}" vid="{5462BE9E-DCA2-451B-A3C6-85FCFC98235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44A9E6E55628542A9E00D522079AB8A" ma:contentTypeVersion="13" ma:contentTypeDescription="Create a new document." ma:contentTypeScope="" ma:versionID="bc9d5ad7b866290eeea8d0330b62b471">
  <xsd:schema xmlns:xsd="http://www.w3.org/2001/XMLSchema" xmlns:xs="http://www.w3.org/2001/XMLSchema" xmlns:p="http://schemas.microsoft.com/office/2006/metadata/properties" xmlns:ns2="6db94942-8a34-4a30-a8e6-78b89cf29212" xmlns:ns3="32a27114-0f9b-470d-a484-01f5ccaf5a0e" targetNamespace="http://schemas.microsoft.com/office/2006/metadata/properties" ma:root="true" ma:fieldsID="b30f91d08ecb2ef14acd979bef34f993" ns2:_="" ns3:_="">
    <xsd:import namespace="6db94942-8a34-4a30-a8e6-78b89cf29212"/>
    <xsd:import namespace="32a27114-0f9b-470d-a484-01f5ccaf5a0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Locatio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b94942-8a34-4a30-a8e6-78b89cf2921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3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a27114-0f9b-470d-a484-01f5ccaf5a0e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F8B5A9C-D132-4FCF-951F-362122C708F1}">
  <ds:schemaRefs>
    <ds:schemaRef ds:uri="6db94942-8a34-4a30-a8e6-78b89cf29212"/>
    <ds:schemaRef ds:uri="http://www.w3.org/XML/1998/namespace"/>
    <ds:schemaRef ds:uri="http://purl.org/dc/terms/"/>
    <ds:schemaRef ds:uri="32a27114-0f9b-470d-a484-01f5ccaf5a0e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purl.org/dc/dcmitype/"/>
    <ds:schemaRef ds:uri="http://schemas.microsoft.com/office/infopath/2007/PartnerControls"/>
    <ds:schemaRef ds:uri="http://schemas.openxmlformats.org/package/2006/metadata/core-properties"/>
  </ds:schemaRefs>
</ds:datastoreItem>
</file>

<file path=customXml/itemProps2.xml><?xml version="1.0" encoding="utf-8"?>
<ds:datastoreItem xmlns:ds="http://schemas.openxmlformats.org/officeDocument/2006/customXml" ds:itemID="{584C5A5F-5895-4E78-BACE-B717DFEC299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64B8229-934D-4FDB-94FE-E9083E54BC8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db94942-8a34-4a30-a8e6-78b89cf29212"/>
    <ds:schemaRef ds:uri="32a27114-0f9b-470d-a484-01f5ccaf5a0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Swinburne</Template>
  <TotalTime>1542</TotalTime>
  <Words>1039</Words>
  <Application>Microsoft Office PowerPoint</Application>
  <PresentationFormat>Widescreen</PresentationFormat>
  <Paragraphs>212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2" baseType="lpstr">
      <vt:lpstr>Corbel Light</vt:lpstr>
      <vt:lpstr>Calibri</vt:lpstr>
      <vt:lpstr>Calibri Light</vt:lpstr>
      <vt:lpstr>-apple-system</vt:lpstr>
      <vt:lpstr>Arial Narrow</vt:lpstr>
      <vt:lpstr>Barlow Light</vt:lpstr>
      <vt:lpstr>Open Sans Semibold</vt:lpstr>
      <vt:lpstr>Open Sans Light</vt:lpstr>
      <vt:lpstr>Arial</vt:lpstr>
      <vt:lpstr>Barlow SemiBold</vt:lpstr>
      <vt:lpstr>Swinburne</vt:lpstr>
      <vt:lpstr>Transfer Learning using Convolutional Vision Transformers (ConViT) and Convolutional Neural Networks (CNNs) for COVID-19 Diagnosis System</vt:lpstr>
      <vt:lpstr>PowerPoint Presentation</vt:lpstr>
      <vt:lpstr>Overview</vt:lpstr>
      <vt:lpstr>Introduction</vt:lpstr>
      <vt:lpstr>Introduction - Diagnosis of Disease</vt:lpstr>
      <vt:lpstr>Introduction – Diagnosis of Disease using Deep Learning</vt:lpstr>
      <vt:lpstr>Methodology</vt:lpstr>
      <vt:lpstr>Dataset </vt:lpstr>
      <vt:lpstr>Dataset </vt:lpstr>
      <vt:lpstr>Convolutional Neural Networks (CNN) </vt:lpstr>
      <vt:lpstr>Convolutional Neural Networks (CNN) </vt:lpstr>
      <vt:lpstr>Vision Transformer (ViT)</vt:lpstr>
      <vt:lpstr>Vision Transformer (ViT) compared with Alexnet</vt:lpstr>
      <vt:lpstr>Convolutional Vision Transformer (ConViT)</vt:lpstr>
      <vt:lpstr>Performance Evaluation</vt:lpstr>
      <vt:lpstr>Results</vt:lpstr>
      <vt:lpstr>Performance: CNNs &amp; Vision Transformers</vt:lpstr>
      <vt:lpstr>Training Duration: CNNs &amp; Vision Transformers</vt:lpstr>
      <vt:lpstr>Performance comparison with other  SOTA networks using the same dataset. </vt:lpstr>
      <vt:lpstr>Conclusion &amp; Future Works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Elliot Walsh</dc:creator>
  <cp:lastModifiedBy>Joel Chia Ming Than</cp:lastModifiedBy>
  <cp:revision>150</cp:revision>
  <dcterms:created xsi:type="dcterms:W3CDTF">2021-04-21T06:12:21Z</dcterms:created>
  <dcterms:modified xsi:type="dcterms:W3CDTF">2022-07-19T16:30:48Z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0x010100144A9E6E55628542A9E00D522079AB8A</vt:lpwstr>
  </property>
</Properties>
</file>